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29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51A0C47-018D-4460-B945-BFF7981B6CA6}" type="datetimeFigureOut">
              <a:rPr lang="en-US" smtClean="0"/>
              <a:t>4/24/12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A0C47-018D-4460-B945-BFF7981B6CA6}" type="datetimeFigureOut">
              <a:rPr lang="en-US" smtClean="0"/>
              <a:t>4/24/12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51A0C47-018D-4460-B945-BFF7981B6CA6}" type="datetimeFigureOut">
              <a:rPr lang="en-US" smtClean="0"/>
              <a:t>4/24/12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51A0C47-018D-4460-B945-BFF7981B6CA6}" type="datetimeFigureOut">
              <a:rPr lang="en-US" smtClean="0"/>
              <a:t>4/24/12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1F5A0A-F6FC-4FFD-9B49-0DA8697211D9}"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51A0C47-018D-4460-B945-BFF7981B6CA6}" type="datetimeFigureOut">
              <a:rPr lang="en-US" smtClean="0"/>
              <a:t>4/24/12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A0C47-018D-4460-B945-BFF7981B6CA6}" type="datetimeFigureOut">
              <a:rPr lang="en-US" smtClean="0"/>
              <a:t>4/24/12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A0C47-018D-4460-B945-BFF7981B6CA6}" type="datetimeFigureOut">
              <a:rPr lang="en-US" smtClean="0"/>
              <a:t>4/24/12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1F5A0A-F6FC-4FFD-9B49-0DA8697211D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51A0C47-018D-4460-B945-BFF7981B6CA6}" type="datetimeFigureOut">
              <a:rPr lang="en-US" smtClean="0"/>
              <a:t>4/24/12</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9C1F5A0A-F6FC-4FFD-9B49-0DA8697211D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8890" y="762000"/>
            <a:ext cx="7772400" cy="1819656"/>
          </a:xfrm>
        </p:spPr>
        <p:txBody>
          <a:bodyPr/>
          <a:lstStyle/>
          <a:p>
            <a:r>
              <a:rPr lang="en-US" dirty="0" smtClean="0">
                <a:latin typeface="Book Antiqua"/>
                <a:cs typeface="Book Antiqua"/>
              </a:rPr>
              <a:t>Our Day in Bible Prophecy</a:t>
            </a:r>
            <a:endParaRPr lang="en-US" dirty="0">
              <a:latin typeface="Book Antiqua"/>
              <a:cs typeface="Book Antiqua"/>
            </a:endParaRPr>
          </a:p>
        </p:txBody>
      </p:sp>
      <p:sp>
        <p:nvSpPr>
          <p:cNvPr id="3" name="Subtitle 2"/>
          <p:cNvSpPr>
            <a:spLocks noGrp="1"/>
          </p:cNvSpPr>
          <p:nvPr>
            <p:ph type="subTitle" idx="1"/>
          </p:nvPr>
        </p:nvSpPr>
        <p:spPr>
          <a:xfrm>
            <a:off x="685800" y="3352799"/>
            <a:ext cx="7772400" cy="2212109"/>
          </a:xfrm>
        </p:spPr>
        <p:txBody>
          <a:bodyPr>
            <a:normAutofit/>
          </a:bodyPr>
          <a:lstStyle/>
          <a:p>
            <a:r>
              <a:rPr lang="en-US" sz="4800" dirty="0" smtClean="0">
                <a:latin typeface="Helvetica"/>
                <a:cs typeface="Helvetica"/>
              </a:rPr>
              <a:t>“We’re Living on Borrowed</a:t>
            </a:r>
          </a:p>
          <a:p>
            <a:r>
              <a:rPr lang="en-US" sz="4800" dirty="0" smtClean="0">
                <a:latin typeface="Helvetica"/>
                <a:cs typeface="Helvetica"/>
              </a:rPr>
              <a:t>Time” </a:t>
            </a:r>
          </a:p>
        </p:txBody>
      </p:sp>
    </p:spTree>
    <p:extLst>
      <p:ext uri="{BB962C8B-B14F-4D97-AF65-F5344CB8AC3E}">
        <p14:creationId xmlns:p14="http://schemas.microsoft.com/office/powerpoint/2010/main" val="18238737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28136"/>
            <a:ext cx="7770813" cy="1429871"/>
          </a:xfrm>
        </p:spPr>
        <p:txBody>
          <a:bodyPr/>
          <a:lstStyle/>
          <a:p>
            <a:endParaRPr lang="en-US"/>
          </a:p>
        </p:txBody>
      </p:sp>
      <p:sp>
        <p:nvSpPr>
          <p:cNvPr id="3" name="Content Placeholder 2"/>
          <p:cNvSpPr>
            <a:spLocks noGrp="1"/>
          </p:cNvSpPr>
          <p:nvPr>
            <p:ph idx="1"/>
          </p:nvPr>
        </p:nvSpPr>
        <p:spPr>
          <a:xfrm>
            <a:off x="685800" y="1154545"/>
            <a:ext cx="7770813" cy="5260254"/>
          </a:xfrm>
        </p:spPr>
        <p:txBody>
          <a:bodyPr>
            <a:normAutofit/>
          </a:bodyPr>
          <a:lstStyle/>
          <a:p>
            <a:pPr marL="0" indent="0">
              <a:buNone/>
            </a:pPr>
            <a:r>
              <a:rPr lang="en-US" sz="4000" dirty="0">
                <a:latin typeface="Helvetica"/>
                <a:cs typeface="Helvetica"/>
              </a:rPr>
              <a:t>s</a:t>
            </a:r>
            <a:r>
              <a:rPr lang="en-US" sz="4000" dirty="0" smtClean="0">
                <a:latin typeface="Helvetica"/>
                <a:cs typeface="Helvetica"/>
              </a:rPr>
              <a:t>aid to me, ‘Understand, son of man, that the vision refers to the time of the end.’”</a:t>
            </a:r>
            <a:endParaRPr lang="en-US" sz="4000" dirty="0">
              <a:latin typeface="Helvetica"/>
              <a:cs typeface="Helvetica"/>
            </a:endParaRPr>
          </a:p>
        </p:txBody>
      </p:sp>
    </p:spTree>
    <p:extLst>
      <p:ext uri="{BB962C8B-B14F-4D97-AF65-F5344CB8AC3E}">
        <p14:creationId xmlns:p14="http://schemas.microsoft.com/office/powerpoint/2010/main" val="4010980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29871"/>
            <a:ext cx="7770813" cy="1429871"/>
          </a:xfrm>
        </p:spPr>
        <p:txBody>
          <a:bodyPr/>
          <a:lstStyle/>
          <a:p>
            <a:endParaRPr lang="en-US"/>
          </a:p>
        </p:txBody>
      </p:sp>
      <p:sp>
        <p:nvSpPr>
          <p:cNvPr id="3" name="Content Placeholder 2"/>
          <p:cNvSpPr>
            <a:spLocks noGrp="1"/>
          </p:cNvSpPr>
          <p:nvPr>
            <p:ph idx="1"/>
          </p:nvPr>
        </p:nvSpPr>
        <p:spPr>
          <a:xfrm>
            <a:off x="593437" y="495231"/>
            <a:ext cx="7770813" cy="4257022"/>
          </a:xfrm>
        </p:spPr>
        <p:txBody>
          <a:bodyPr>
            <a:normAutofit/>
          </a:bodyPr>
          <a:lstStyle/>
          <a:p>
            <a:pPr marL="857250" indent="-857250">
              <a:buAutoNum type="romanUcPeriod" startAt="2"/>
            </a:pPr>
            <a:r>
              <a:rPr lang="en-US" sz="4000" dirty="0" smtClean="0">
                <a:latin typeface="Helvetica"/>
                <a:cs typeface="Helvetica"/>
              </a:rPr>
              <a:t>Interpretation of the Vision:  </a:t>
            </a:r>
          </a:p>
          <a:p>
            <a:pPr marL="0" indent="0">
              <a:buNone/>
            </a:pPr>
            <a:r>
              <a:rPr lang="en-US" sz="4000" dirty="0" smtClean="0">
                <a:latin typeface="Helvetica"/>
                <a:cs typeface="Helvetica"/>
              </a:rPr>
              <a:t>      Daniel Chapter 9.       </a:t>
            </a:r>
            <a:endParaRPr lang="en-US" sz="4000" dirty="0">
              <a:latin typeface="Helvetica"/>
              <a:cs typeface="Helvetica"/>
            </a:endParaRPr>
          </a:p>
        </p:txBody>
      </p:sp>
      <p:sp>
        <p:nvSpPr>
          <p:cNvPr id="4" name="TextBox 3"/>
          <p:cNvSpPr txBox="1"/>
          <p:nvPr/>
        </p:nvSpPr>
        <p:spPr>
          <a:xfrm>
            <a:off x="1436701" y="2478191"/>
            <a:ext cx="7731303" cy="1323439"/>
          </a:xfrm>
          <a:prstGeom prst="rect">
            <a:avLst/>
          </a:prstGeom>
          <a:noFill/>
        </p:spPr>
        <p:txBody>
          <a:bodyPr wrap="none" rtlCol="0">
            <a:spAutoFit/>
          </a:bodyPr>
          <a:lstStyle/>
          <a:p>
            <a:r>
              <a:rPr lang="en-US" sz="4000" dirty="0" smtClean="0">
                <a:latin typeface="Helvetica"/>
                <a:cs typeface="Helvetica"/>
              </a:rPr>
              <a:t>A.  Daniel’s prayer for his people:</a:t>
            </a:r>
          </a:p>
          <a:p>
            <a:r>
              <a:rPr lang="en-US" sz="4000" dirty="0">
                <a:latin typeface="Helvetica"/>
                <a:cs typeface="Helvetica"/>
              </a:rPr>
              <a:t> </a:t>
            </a:r>
            <a:r>
              <a:rPr lang="en-US" sz="4000" dirty="0" smtClean="0">
                <a:latin typeface="Helvetica"/>
                <a:cs typeface="Helvetica"/>
              </a:rPr>
              <a:t>    Daniel 9:3-19.</a:t>
            </a:r>
            <a:endParaRPr lang="en-US" sz="4000" dirty="0">
              <a:latin typeface="Helvetica"/>
              <a:cs typeface="Helvetica"/>
            </a:endParaRPr>
          </a:p>
        </p:txBody>
      </p:sp>
      <p:sp>
        <p:nvSpPr>
          <p:cNvPr id="5" name="TextBox 4"/>
          <p:cNvSpPr txBox="1"/>
          <p:nvPr/>
        </p:nvSpPr>
        <p:spPr>
          <a:xfrm>
            <a:off x="1436701" y="4043164"/>
            <a:ext cx="7218342" cy="1938992"/>
          </a:xfrm>
          <a:prstGeom prst="rect">
            <a:avLst/>
          </a:prstGeom>
          <a:noFill/>
        </p:spPr>
        <p:txBody>
          <a:bodyPr wrap="none" rtlCol="0">
            <a:spAutoFit/>
          </a:bodyPr>
          <a:lstStyle/>
          <a:p>
            <a:r>
              <a:rPr lang="en-US" sz="4000" dirty="0" smtClean="0">
                <a:latin typeface="Helvetica"/>
                <a:cs typeface="Helvetica"/>
              </a:rPr>
              <a:t>B.  The angel Gabriel is sent to</a:t>
            </a:r>
          </a:p>
          <a:p>
            <a:r>
              <a:rPr lang="en-US" sz="4000" dirty="0">
                <a:latin typeface="Helvetica"/>
                <a:cs typeface="Helvetica"/>
              </a:rPr>
              <a:t> </a:t>
            </a:r>
            <a:r>
              <a:rPr lang="en-US" sz="4000" dirty="0" smtClean="0">
                <a:latin typeface="Helvetica"/>
                <a:cs typeface="Helvetica"/>
              </a:rPr>
              <a:t>     explain the vision:</a:t>
            </a:r>
          </a:p>
          <a:p>
            <a:r>
              <a:rPr lang="en-US" sz="4000" dirty="0">
                <a:latin typeface="Helvetica"/>
                <a:cs typeface="Helvetica"/>
              </a:rPr>
              <a:t> </a:t>
            </a:r>
            <a:r>
              <a:rPr lang="en-US" sz="4000" dirty="0" smtClean="0">
                <a:latin typeface="Helvetica"/>
                <a:cs typeface="Helvetica"/>
              </a:rPr>
              <a:t>     Daniel 9:20-23.</a:t>
            </a:r>
            <a:endParaRPr lang="en-US" sz="4000" dirty="0">
              <a:latin typeface="Helvetica"/>
              <a:cs typeface="Helvetica"/>
            </a:endParaRPr>
          </a:p>
        </p:txBody>
      </p:sp>
    </p:spTree>
    <p:extLst>
      <p:ext uri="{BB962C8B-B14F-4D97-AF65-F5344CB8AC3E}">
        <p14:creationId xmlns:p14="http://schemas.microsoft.com/office/powerpoint/2010/main" val="3386007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496" y="-1308848"/>
            <a:ext cx="7770813" cy="1429871"/>
          </a:xfrm>
        </p:spPr>
        <p:txBody>
          <a:bodyPr/>
          <a:lstStyle/>
          <a:p>
            <a:endParaRPr lang="en-US"/>
          </a:p>
        </p:txBody>
      </p:sp>
      <p:sp>
        <p:nvSpPr>
          <p:cNvPr id="3" name="Content Placeholder 2"/>
          <p:cNvSpPr>
            <a:spLocks noGrp="1"/>
          </p:cNvSpPr>
          <p:nvPr>
            <p:ph idx="1"/>
          </p:nvPr>
        </p:nvSpPr>
        <p:spPr>
          <a:xfrm>
            <a:off x="685800" y="415457"/>
            <a:ext cx="7770813" cy="5710706"/>
          </a:xfrm>
        </p:spPr>
        <p:txBody>
          <a:bodyPr>
            <a:normAutofit/>
          </a:bodyPr>
          <a:lstStyle/>
          <a:p>
            <a:pPr marL="0" indent="0">
              <a:buNone/>
            </a:pPr>
            <a:r>
              <a:rPr lang="en-US" sz="4000" dirty="0" smtClean="0">
                <a:latin typeface="Helvetica"/>
                <a:cs typeface="Helvetica"/>
              </a:rPr>
              <a:t>“Now while I was speaking, praying, and confessing my sin and the sin of my people Israel, and presenting my supplication before the LORD my God for the holy mountain of my God, yes, while I was speaking in prayer, the man Gabriel, whom I had seen in the vision at the  </a:t>
            </a:r>
            <a:endParaRPr lang="en-US" sz="4000" dirty="0">
              <a:latin typeface="Helvetica"/>
              <a:cs typeface="Helvetica"/>
            </a:endParaRPr>
          </a:p>
        </p:txBody>
      </p:sp>
    </p:spTree>
    <p:extLst>
      <p:ext uri="{BB962C8B-B14F-4D97-AF65-F5344CB8AC3E}">
        <p14:creationId xmlns:p14="http://schemas.microsoft.com/office/powerpoint/2010/main" val="389059025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415457"/>
            <a:ext cx="7770813" cy="5710706"/>
          </a:xfrm>
        </p:spPr>
        <p:txBody>
          <a:bodyPr>
            <a:normAutofit/>
          </a:bodyPr>
          <a:lstStyle/>
          <a:p>
            <a:pPr marL="0" indent="0">
              <a:buNone/>
            </a:pPr>
            <a:r>
              <a:rPr lang="en-US" sz="4000" dirty="0">
                <a:latin typeface="Helvetica"/>
                <a:cs typeface="Helvetica"/>
              </a:rPr>
              <a:t>b</a:t>
            </a:r>
            <a:r>
              <a:rPr lang="en-US" sz="4000" dirty="0" smtClean="0">
                <a:latin typeface="Helvetica"/>
                <a:cs typeface="Helvetica"/>
              </a:rPr>
              <a:t>eginning, being caused to fly swiftly, reached me about the time of the evening offering.  And he informed me, and talked with me, and said, ‘O Daniel, I have now come forth to give you skill to understand.  At the beginning of your supplications the command went out, and I have </a:t>
            </a:r>
            <a:endParaRPr lang="en-US" sz="4000" dirty="0">
              <a:latin typeface="Helvetica"/>
              <a:cs typeface="Helvetica"/>
            </a:endParaRPr>
          </a:p>
        </p:txBody>
      </p:sp>
    </p:spTree>
    <p:extLst>
      <p:ext uri="{BB962C8B-B14F-4D97-AF65-F5344CB8AC3E}">
        <p14:creationId xmlns:p14="http://schemas.microsoft.com/office/powerpoint/2010/main" val="413036825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36689"/>
            <a:ext cx="7770813" cy="1429871"/>
          </a:xfrm>
        </p:spPr>
        <p:txBody>
          <a:bodyPr/>
          <a:lstStyle/>
          <a:p>
            <a:endParaRPr lang="en-US"/>
          </a:p>
        </p:txBody>
      </p:sp>
      <p:sp>
        <p:nvSpPr>
          <p:cNvPr id="3" name="Content Placeholder 2"/>
          <p:cNvSpPr>
            <a:spLocks noGrp="1"/>
          </p:cNvSpPr>
          <p:nvPr>
            <p:ph idx="1"/>
          </p:nvPr>
        </p:nvSpPr>
        <p:spPr>
          <a:xfrm>
            <a:off x="935060" y="961484"/>
            <a:ext cx="7770813" cy="5734447"/>
          </a:xfrm>
        </p:spPr>
        <p:txBody>
          <a:bodyPr>
            <a:normAutofit/>
          </a:bodyPr>
          <a:lstStyle/>
          <a:p>
            <a:pPr marL="0" indent="0">
              <a:buNone/>
            </a:pPr>
            <a:r>
              <a:rPr lang="en-US" sz="4000" dirty="0">
                <a:latin typeface="Helvetica"/>
                <a:cs typeface="Helvetica"/>
              </a:rPr>
              <a:t>c</a:t>
            </a:r>
            <a:r>
              <a:rPr lang="en-US" sz="4000" dirty="0" smtClean="0">
                <a:latin typeface="Helvetica"/>
                <a:cs typeface="Helvetica"/>
              </a:rPr>
              <a:t>ome to tell you, for you are greatly beloved; therefore consider that matter, and understand the vision.’”</a:t>
            </a:r>
            <a:endParaRPr lang="en-US" sz="4000" dirty="0">
              <a:latin typeface="Helvetica"/>
              <a:cs typeface="Helvetica"/>
            </a:endParaRPr>
          </a:p>
        </p:txBody>
      </p:sp>
    </p:spTree>
    <p:extLst>
      <p:ext uri="{BB962C8B-B14F-4D97-AF65-F5344CB8AC3E}">
        <p14:creationId xmlns:p14="http://schemas.microsoft.com/office/powerpoint/2010/main" val="185696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583" y="-1429871"/>
            <a:ext cx="7770813" cy="1429871"/>
          </a:xfrm>
        </p:spPr>
        <p:txBody>
          <a:bodyPr/>
          <a:lstStyle/>
          <a:p>
            <a:endParaRPr lang="en-US"/>
          </a:p>
        </p:txBody>
      </p:sp>
      <p:sp>
        <p:nvSpPr>
          <p:cNvPr id="3" name="Content Placeholder 2"/>
          <p:cNvSpPr>
            <a:spLocks noGrp="1"/>
          </p:cNvSpPr>
          <p:nvPr>
            <p:ph idx="1"/>
          </p:nvPr>
        </p:nvSpPr>
        <p:spPr>
          <a:xfrm>
            <a:off x="685800" y="451067"/>
            <a:ext cx="7770813" cy="5675096"/>
          </a:xfrm>
        </p:spPr>
        <p:txBody>
          <a:bodyPr>
            <a:normAutofit/>
          </a:bodyPr>
          <a:lstStyle/>
          <a:p>
            <a:pPr marL="742950" indent="-742950">
              <a:buAutoNum type="alphaUcPeriod" startAt="3"/>
            </a:pPr>
            <a:r>
              <a:rPr lang="en-US" sz="4000" dirty="0" smtClean="0">
                <a:latin typeface="Helvetica"/>
                <a:cs typeface="Helvetica"/>
              </a:rPr>
              <a:t>A principle of time prophecy</a:t>
            </a:r>
          </a:p>
          <a:p>
            <a:pPr marL="0" indent="0">
              <a:buNone/>
            </a:pPr>
            <a:r>
              <a:rPr lang="en-US" sz="4000" dirty="0" smtClean="0">
                <a:latin typeface="Helvetica"/>
                <a:cs typeface="Helvetica"/>
              </a:rPr>
              <a:t>     interpretation:</a:t>
            </a:r>
          </a:p>
          <a:p>
            <a:pPr marL="0" indent="0">
              <a:buNone/>
            </a:pPr>
            <a:r>
              <a:rPr lang="en-US" sz="4000" dirty="0">
                <a:latin typeface="Helvetica"/>
                <a:cs typeface="Helvetica"/>
              </a:rPr>
              <a:t> </a:t>
            </a:r>
            <a:r>
              <a:rPr lang="en-US" sz="4000" dirty="0" smtClean="0">
                <a:latin typeface="Helvetica"/>
                <a:cs typeface="Helvetica"/>
              </a:rPr>
              <a:t>    _________ = _________</a:t>
            </a:r>
            <a:endParaRPr lang="en-US" sz="4000" dirty="0">
              <a:latin typeface="Helvetica"/>
              <a:cs typeface="Helvetica"/>
            </a:endParaRPr>
          </a:p>
        </p:txBody>
      </p:sp>
      <p:sp>
        <p:nvSpPr>
          <p:cNvPr id="4" name="TextBox 3"/>
          <p:cNvSpPr txBox="1"/>
          <p:nvPr/>
        </p:nvSpPr>
        <p:spPr>
          <a:xfrm>
            <a:off x="1578650" y="2150666"/>
            <a:ext cx="2018501" cy="707886"/>
          </a:xfrm>
          <a:prstGeom prst="rect">
            <a:avLst/>
          </a:prstGeom>
          <a:noFill/>
        </p:spPr>
        <p:txBody>
          <a:bodyPr wrap="none" rtlCol="0">
            <a:spAutoFit/>
          </a:bodyPr>
          <a:lstStyle/>
          <a:p>
            <a:r>
              <a:rPr lang="en-US" sz="4000" dirty="0">
                <a:latin typeface="Helvetica"/>
                <a:cs typeface="Helvetica"/>
              </a:rPr>
              <a:t>o</a:t>
            </a:r>
            <a:r>
              <a:rPr lang="en-US" sz="4000" dirty="0" smtClean="0">
                <a:latin typeface="Helvetica"/>
                <a:cs typeface="Helvetica"/>
              </a:rPr>
              <a:t>ne day</a:t>
            </a:r>
            <a:endParaRPr lang="en-US" sz="4000" dirty="0">
              <a:latin typeface="Helvetica"/>
              <a:cs typeface="Helvetica"/>
            </a:endParaRPr>
          </a:p>
        </p:txBody>
      </p:sp>
      <p:sp>
        <p:nvSpPr>
          <p:cNvPr id="5" name="TextBox 4"/>
          <p:cNvSpPr txBox="1"/>
          <p:nvPr/>
        </p:nvSpPr>
        <p:spPr>
          <a:xfrm>
            <a:off x="4866514" y="2150666"/>
            <a:ext cx="2180906" cy="707886"/>
          </a:xfrm>
          <a:prstGeom prst="rect">
            <a:avLst/>
          </a:prstGeom>
          <a:noFill/>
        </p:spPr>
        <p:txBody>
          <a:bodyPr wrap="none" rtlCol="0">
            <a:spAutoFit/>
          </a:bodyPr>
          <a:lstStyle/>
          <a:p>
            <a:r>
              <a:rPr lang="en-US" sz="4000" dirty="0">
                <a:latin typeface="Helvetica"/>
                <a:cs typeface="Helvetica"/>
              </a:rPr>
              <a:t>o</a:t>
            </a:r>
            <a:r>
              <a:rPr lang="en-US" sz="4000" dirty="0" smtClean="0">
                <a:latin typeface="Helvetica"/>
                <a:cs typeface="Helvetica"/>
              </a:rPr>
              <a:t>ne year</a:t>
            </a:r>
            <a:endParaRPr lang="en-US" sz="4000" dirty="0">
              <a:latin typeface="Helvetica"/>
              <a:cs typeface="Helvetica"/>
            </a:endParaRPr>
          </a:p>
        </p:txBody>
      </p:sp>
      <p:sp>
        <p:nvSpPr>
          <p:cNvPr id="6" name="TextBox 5"/>
          <p:cNvSpPr txBox="1"/>
          <p:nvPr/>
        </p:nvSpPr>
        <p:spPr>
          <a:xfrm>
            <a:off x="1388737" y="3157470"/>
            <a:ext cx="6053467" cy="707886"/>
          </a:xfrm>
          <a:prstGeom prst="rect">
            <a:avLst/>
          </a:prstGeom>
          <a:noFill/>
        </p:spPr>
        <p:txBody>
          <a:bodyPr wrap="square" rtlCol="0">
            <a:spAutoFit/>
          </a:bodyPr>
          <a:lstStyle/>
          <a:p>
            <a:r>
              <a:rPr lang="en-US" sz="4000" dirty="0" smtClean="0">
                <a:latin typeface="Helvetica"/>
                <a:cs typeface="Helvetica"/>
              </a:rPr>
              <a:t>Numbers 14:34</a:t>
            </a:r>
            <a:endParaRPr lang="en-US" sz="4000" dirty="0">
              <a:latin typeface="Helvetica"/>
              <a:cs typeface="Helvetica"/>
            </a:endParaRPr>
          </a:p>
        </p:txBody>
      </p:sp>
      <p:sp>
        <p:nvSpPr>
          <p:cNvPr id="7" name="TextBox 6"/>
          <p:cNvSpPr txBox="1"/>
          <p:nvPr/>
        </p:nvSpPr>
        <p:spPr>
          <a:xfrm>
            <a:off x="960642" y="4249526"/>
            <a:ext cx="7495971" cy="1938992"/>
          </a:xfrm>
          <a:prstGeom prst="rect">
            <a:avLst/>
          </a:prstGeom>
          <a:noFill/>
        </p:spPr>
        <p:txBody>
          <a:bodyPr wrap="square" rtlCol="0">
            <a:spAutoFit/>
          </a:bodyPr>
          <a:lstStyle/>
          <a:p>
            <a:r>
              <a:rPr lang="en-US" sz="4000" dirty="0" smtClean="0">
                <a:latin typeface="Helvetica"/>
                <a:cs typeface="Helvetica"/>
              </a:rPr>
              <a:t>“According to the number of the</a:t>
            </a:r>
          </a:p>
          <a:p>
            <a:r>
              <a:rPr lang="en-US" sz="4000" dirty="0">
                <a:latin typeface="Helvetica"/>
                <a:cs typeface="Helvetica"/>
              </a:rPr>
              <a:t>d</a:t>
            </a:r>
            <a:r>
              <a:rPr lang="en-US" sz="4000" dirty="0" smtClean="0">
                <a:latin typeface="Helvetica"/>
                <a:cs typeface="Helvetica"/>
              </a:rPr>
              <a:t>ays in which you spied out the land, forty days, for each day  </a:t>
            </a:r>
            <a:endParaRPr lang="en-US" sz="4000" dirty="0">
              <a:latin typeface="Helvetica"/>
              <a:cs typeface="Helvetica"/>
            </a:endParaRPr>
          </a:p>
        </p:txBody>
      </p:sp>
    </p:spTree>
    <p:extLst>
      <p:ext uri="{BB962C8B-B14F-4D97-AF65-F5344CB8AC3E}">
        <p14:creationId xmlns:p14="http://schemas.microsoft.com/office/powerpoint/2010/main" val="25202251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36689"/>
            <a:ext cx="7770813" cy="1429871"/>
          </a:xfrm>
        </p:spPr>
        <p:txBody>
          <a:bodyPr/>
          <a:lstStyle/>
          <a:p>
            <a:endParaRPr lang="en-US"/>
          </a:p>
        </p:txBody>
      </p:sp>
      <p:sp>
        <p:nvSpPr>
          <p:cNvPr id="3" name="Content Placeholder 2"/>
          <p:cNvSpPr>
            <a:spLocks noGrp="1"/>
          </p:cNvSpPr>
          <p:nvPr>
            <p:ph idx="1"/>
          </p:nvPr>
        </p:nvSpPr>
        <p:spPr>
          <a:xfrm>
            <a:off x="683166" y="640989"/>
            <a:ext cx="7770813" cy="5841279"/>
          </a:xfrm>
        </p:spPr>
        <p:txBody>
          <a:bodyPr>
            <a:normAutofit/>
          </a:bodyPr>
          <a:lstStyle/>
          <a:p>
            <a:pPr marL="0" indent="0">
              <a:buNone/>
            </a:pPr>
            <a:r>
              <a:rPr lang="en-US" sz="4000" dirty="0">
                <a:latin typeface="Helvetica"/>
                <a:cs typeface="Helvetica"/>
              </a:rPr>
              <a:t>y</a:t>
            </a:r>
            <a:r>
              <a:rPr lang="en-US" sz="4000" dirty="0" smtClean="0">
                <a:latin typeface="Helvetica"/>
                <a:cs typeface="Helvetica"/>
              </a:rPr>
              <a:t>ou shall bear your guilt one year, namely forty years, and you shall know My rejection.”</a:t>
            </a:r>
          </a:p>
          <a:p>
            <a:pPr marL="0" indent="0">
              <a:buNone/>
            </a:pPr>
            <a:endParaRPr lang="en-US" sz="4000" dirty="0">
              <a:latin typeface="Helvetica"/>
              <a:cs typeface="Helvetica"/>
            </a:endParaRPr>
          </a:p>
          <a:p>
            <a:pPr marL="0" indent="0">
              <a:buNone/>
            </a:pPr>
            <a:r>
              <a:rPr lang="en-US" sz="4000" dirty="0" smtClean="0">
                <a:latin typeface="Helvetica"/>
                <a:cs typeface="Helvetica"/>
              </a:rPr>
              <a:t>See also Ezekiel 4:6.</a:t>
            </a:r>
            <a:endParaRPr lang="en-US" sz="4000" dirty="0">
              <a:latin typeface="Helvetica"/>
              <a:cs typeface="Helvetica"/>
            </a:endParaRPr>
          </a:p>
        </p:txBody>
      </p:sp>
    </p:spTree>
    <p:extLst>
      <p:ext uri="{BB962C8B-B14F-4D97-AF65-F5344CB8AC3E}">
        <p14:creationId xmlns:p14="http://schemas.microsoft.com/office/powerpoint/2010/main" val="376660471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756" y="-1308848"/>
            <a:ext cx="7770813" cy="1429871"/>
          </a:xfrm>
        </p:spPr>
        <p:txBody>
          <a:bodyPr/>
          <a:lstStyle/>
          <a:p>
            <a:endParaRPr lang="en-US"/>
          </a:p>
        </p:txBody>
      </p:sp>
      <p:sp>
        <p:nvSpPr>
          <p:cNvPr id="3" name="Content Placeholder 2"/>
          <p:cNvSpPr>
            <a:spLocks noGrp="1"/>
          </p:cNvSpPr>
          <p:nvPr>
            <p:ph idx="1"/>
          </p:nvPr>
        </p:nvSpPr>
        <p:spPr>
          <a:xfrm>
            <a:off x="685800" y="486678"/>
            <a:ext cx="7770813" cy="5639485"/>
          </a:xfrm>
        </p:spPr>
        <p:txBody>
          <a:bodyPr>
            <a:normAutofit/>
          </a:bodyPr>
          <a:lstStyle/>
          <a:p>
            <a:pPr marL="742950" indent="-742950">
              <a:buAutoNum type="alphaUcPeriod" startAt="4"/>
            </a:pPr>
            <a:r>
              <a:rPr lang="en-US" sz="4000" dirty="0" smtClean="0">
                <a:latin typeface="Helvetica"/>
                <a:cs typeface="Helvetica"/>
              </a:rPr>
              <a:t>The prophecy’s starting point: </a:t>
            </a:r>
          </a:p>
          <a:p>
            <a:pPr marL="0" indent="0">
              <a:buNone/>
            </a:pPr>
            <a:r>
              <a:rPr lang="en-US" sz="4000" dirty="0" smtClean="0">
                <a:latin typeface="Helvetica"/>
                <a:cs typeface="Helvetica"/>
              </a:rPr>
              <a:t>     Daniel 9:24, 25.</a:t>
            </a:r>
            <a:endParaRPr lang="en-US" sz="4000" dirty="0">
              <a:latin typeface="Helvetica"/>
              <a:cs typeface="Helvetica"/>
            </a:endParaRPr>
          </a:p>
        </p:txBody>
      </p:sp>
      <p:sp>
        <p:nvSpPr>
          <p:cNvPr id="4" name="TextBox 3"/>
          <p:cNvSpPr txBox="1"/>
          <p:nvPr/>
        </p:nvSpPr>
        <p:spPr>
          <a:xfrm>
            <a:off x="780756" y="2374038"/>
            <a:ext cx="8139317" cy="3785652"/>
          </a:xfrm>
          <a:prstGeom prst="rect">
            <a:avLst/>
          </a:prstGeom>
          <a:noFill/>
        </p:spPr>
        <p:txBody>
          <a:bodyPr wrap="none" rtlCol="0">
            <a:spAutoFit/>
          </a:bodyPr>
          <a:lstStyle/>
          <a:p>
            <a:r>
              <a:rPr lang="en-US" sz="4000" dirty="0" smtClean="0">
                <a:latin typeface="Helvetica"/>
                <a:cs typeface="Helvetica"/>
              </a:rPr>
              <a:t>“Seventy weeks are determined for</a:t>
            </a:r>
          </a:p>
          <a:p>
            <a:r>
              <a:rPr lang="en-US" sz="4000" dirty="0">
                <a:latin typeface="Helvetica"/>
                <a:cs typeface="Helvetica"/>
              </a:rPr>
              <a:t>y</a:t>
            </a:r>
            <a:r>
              <a:rPr lang="en-US" sz="4000" dirty="0" smtClean="0">
                <a:latin typeface="Helvetica"/>
                <a:cs typeface="Helvetica"/>
              </a:rPr>
              <a:t>our people and for your holy city,</a:t>
            </a:r>
          </a:p>
          <a:p>
            <a:r>
              <a:rPr lang="en-US" sz="4000" dirty="0">
                <a:latin typeface="Helvetica"/>
                <a:cs typeface="Helvetica"/>
              </a:rPr>
              <a:t>t</a:t>
            </a:r>
            <a:r>
              <a:rPr lang="en-US" sz="4000" dirty="0" smtClean="0">
                <a:latin typeface="Helvetica"/>
                <a:cs typeface="Helvetica"/>
              </a:rPr>
              <a:t>o finish the transgression, to </a:t>
            </a:r>
          </a:p>
          <a:p>
            <a:r>
              <a:rPr lang="en-US" sz="4000" dirty="0">
                <a:latin typeface="Helvetica"/>
                <a:cs typeface="Helvetica"/>
              </a:rPr>
              <a:t>m</a:t>
            </a:r>
            <a:r>
              <a:rPr lang="en-US" sz="4000" dirty="0" smtClean="0">
                <a:latin typeface="Helvetica"/>
                <a:cs typeface="Helvetica"/>
              </a:rPr>
              <a:t>ake an end of sins, to make </a:t>
            </a:r>
          </a:p>
          <a:p>
            <a:r>
              <a:rPr lang="en-US" sz="4000" dirty="0">
                <a:latin typeface="Helvetica"/>
                <a:cs typeface="Helvetica"/>
              </a:rPr>
              <a:t>r</a:t>
            </a:r>
            <a:r>
              <a:rPr lang="en-US" sz="4000" dirty="0" smtClean="0">
                <a:latin typeface="Helvetica"/>
                <a:cs typeface="Helvetica"/>
              </a:rPr>
              <a:t>econciliation for iniquity, to bring</a:t>
            </a:r>
          </a:p>
          <a:p>
            <a:r>
              <a:rPr lang="en-US" sz="4000" dirty="0">
                <a:latin typeface="Helvetica"/>
                <a:cs typeface="Helvetica"/>
              </a:rPr>
              <a:t>i</a:t>
            </a:r>
            <a:r>
              <a:rPr lang="en-US" sz="4000" dirty="0" smtClean="0">
                <a:latin typeface="Helvetica"/>
                <a:cs typeface="Helvetica"/>
              </a:rPr>
              <a:t>n everlasting righteousness, </a:t>
            </a:r>
            <a:endParaRPr lang="en-US" sz="4000" dirty="0">
              <a:latin typeface="Helvetica"/>
              <a:cs typeface="Helvetica"/>
            </a:endParaRPr>
          </a:p>
        </p:txBody>
      </p:sp>
    </p:spTree>
    <p:extLst>
      <p:ext uri="{BB962C8B-B14F-4D97-AF65-F5344CB8AC3E}">
        <p14:creationId xmlns:p14="http://schemas.microsoft.com/office/powerpoint/2010/main" val="25913499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60429"/>
            <a:ext cx="7770813" cy="1429871"/>
          </a:xfrm>
        </p:spPr>
        <p:txBody>
          <a:bodyPr/>
          <a:lstStyle/>
          <a:p>
            <a:endParaRPr lang="en-US"/>
          </a:p>
        </p:txBody>
      </p:sp>
      <p:sp>
        <p:nvSpPr>
          <p:cNvPr id="3" name="Content Placeholder 2"/>
          <p:cNvSpPr>
            <a:spLocks noGrp="1"/>
          </p:cNvSpPr>
          <p:nvPr>
            <p:ph idx="1"/>
          </p:nvPr>
        </p:nvSpPr>
        <p:spPr>
          <a:xfrm>
            <a:off x="685800" y="522288"/>
            <a:ext cx="7770813" cy="5603875"/>
          </a:xfrm>
        </p:spPr>
        <p:txBody>
          <a:bodyPr>
            <a:normAutofit/>
          </a:bodyPr>
          <a:lstStyle/>
          <a:p>
            <a:pPr marL="0" indent="0">
              <a:buNone/>
            </a:pPr>
            <a:r>
              <a:rPr lang="en-US" sz="4000" dirty="0">
                <a:latin typeface="Helvetica"/>
                <a:cs typeface="Helvetica"/>
              </a:rPr>
              <a:t>t</a:t>
            </a:r>
            <a:r>
              <a:rPr lang="en-US" sz="4000" smtClean="0">
                <a:latin typeface="Helvetica"/>
                <a:cs typeface="Helvetica"/>
              </a:rPr>
              <a:t>o </a:t>
            </a:r>
            <a:r>
              <a:rPr lang="en-US" sz="4000" dirty="0" smtClean="0">
                <a:latin typeface="Helvetica"/>
                <a:cs typeface="Helvetica"/>
              </a:rPr>
              <a:t>seal up vision and prophecy, and to anoint the Most Holy.  Know therefore and understand, that from the going forth of the command to restore and build Jerusalem until Messiah the Prince, there shall be seven weeks and sixty-two weeks;</a:t>
            </a:r>
            <a:endParaRPr lang="en-US" sz="4000" dirty="0">
              <a:latin typeface="Helvetica"/>
              <a:cs typeface="Helvetica"/>
            </a:endParaRPr>
          </a:p>
        </p:txBody>
      </p:sp>
    </p:spTree>
    <p:extLst>
      <p:ext uri="{BB962C8B-B14F-4D97-AF65-F5344CB8AC3E}">
        <p14:creationId xmlns:p14="http://schemas.microsoft.com/office/powerpoint/2010/main" val="352430376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48559"/>
            <a:ext cx="7770813" cy="1429871"/>
          </a:xfrm>
        </p:spPr>
        <p:txBody>
          <a:bodyPr/>
          <a:lstStyle/>
          <a:p>
            <a:endParaRPr lang="en-US"/>
          </a:p>
        </p:txBody>
      </p:sp>
      <p:sp>
        <p:nvSpPr>
          <p:cNvPr id="3" name="Content Placeholder 2"/>
          <p:cNvSpPr>
            <a:spLocks noGrp="1"/>
          </p:cNvSpPr>
          <p:nvPr>
            <p:ph idx="1"/>
          </p:nvPr>
        </p:nvSpPr>
        <p:spPr>
          <a:xfrm>
            <a:off x="685800" y="427327"/>
            <a:ext cx="7770813" cy="5698836"/>
          </a:xfrm>
        </p:spPr>
        <p:txBody>
          <a:bodyPr>
            <a:normAutofit/>
          </a:bodyPr>
          <a:lstStyle/>
          <a:p>
            <a:pPr marL="0" indent="0">
              <a:buNone/>
            </a:pPr>
            <a:r>
              <a:rPr lang="en-US" sz="4000" dirty="0">
                <a:latin typeface="Helvetica"/>
                <a:cs typeface="Helvetica"/>
              </a:rPr>
              <a:t>t</a:t>
            </a:r>
            <a:r>
              <a:rPr lang="en-US" sz="4000" dirty="0" smtClean="0">
                <a:latin typeface="Helvetica"/>
                <a:cs typeface="Helvetica"/>
              </a:rPr>
              <a:t>he street shall be built again, and the wall, even in troublesome times.”</a:t>
            </a:r>
            <a:endParaRPr lang="en-US" sz="4000" dirty="0">
              <a:latin typeface="Helvetica"/>
              <a:cs typeface="Helvetica"/>
            </a:endParaRPr>
          </a:p>
        </p:txBody>
      </p:sp>
      <p:sp>
        <p:nvSpPr>
          <p:cNvPr id="4" name="TextBox 3"/>
          <p:cNvSpPr txBox="1"/>
          <p:nvPr/>
        </p:nvSpPr>
        <p:spPr>
          <a:xfrm>
            <a:off x="685800" y="2744176"/>
            <a:ext cx="7769625" cy="2554545"/>
          </a:xfrm>
          <a:prstGeom prst="rect">
            <a:avLst/>
          </a:prstGeom>
          <a:noFill/>
        </p:spPr>
        <p:txBody>
          <a:bodyPr wrap="none" rtlCol="0">
            <a:spAutoFit/>
          </a:bodyPr>
          <a:lstStyle/>
          <a:p>
            <a:pPr marL="742950" indent="-742950">
              <a:buAutoNum type="arabicPeriod"/>
            </a:pPr>
            <a:r>
              <a:rPr lang="en-US" sz="4000" dirty="0" smtClean="0">
                <a:latin typeface="Helvetica"/>
                <a:cs typeface="Helvetica"/>
              </a:rPr>
              <a:t>King </a:t>
            </a:r>
            <a:r>
              <a:rPr lang="en-US" sz="4000" dirty="0" err="1" smtClean="0">
                <a:latin typeface="Helvetica"/>
                <a:cs typeface="Helvetica"/>
              </a:rPr>
              <a:t>Artaxerxes</a:t>
            </a:r>
            <a:r>
              <a:rPr lang="en-US" sz="4000" dirty="0" smtClean="0">
                <a:latin typeface="Helvetica"/>
                <a:cs typeface="Helvetica"/>
              </a:rPr>
              <a:t> issued the </a:t>
            </a:r>
          </a:p>
          <a:p>
            <a:r>
              <a:rPr lang="en-US" sz="4000" dirty="0" smtClean="0">
                <a:latin typeface="Helvetica"/>
                <a:cs typeface="Helvetica"/>
              </a:rPr>
              <a:t>     decree allowing the Jews to</a:t>
            </a:r>
          </a:p>
          <a:p>
            <a:r>
              <a:rPr lang="en-US" sz="4000" dirty="0" smtClean="0">
                <a:latin typeface="Helvetica"/>
                <a:cs typeface="Helvetica"/>
              </a:rPr>
              <a:t>     return to their homeland to</a:t>
            </a:r>
          </a:p>
          <a:p>
            <a:r>
              <a:rPr lang="en-US" sz="4000" dirty="0">
                <a:latin typeface="Helvetica"/>
                <a:cs typeface="Helvetica"/>
              </a:rPr>
              <a:t> </a:t>
            </a:r>
            <a:r>
              <a:rPr lang="en-US" sz="4000" dirty="0" smtClean="0">
                <a:latin typeface="Helvetica"/>
                <a:cs typeface="Helvetica"/>
              </a:rPr>
              <a:t>    rebuild Jerusalem in _______.  </a:t>
            </a:r>
            <a:endParaRPr lang="en-US" sz="4000" dirty="0">
              <a:latin typeface="Helvetica"/>
              <a:cs typeface="Helvetica"/>
            </a:endParaRPr>
          </a:p>
        </p:txBody>
      </p:sp>
      <p:sp>
        <p:nvSpPr>
          <p:cNvPr id="5" name="TextBox 4"/>
          <p:cNvSpPr txBox="1"/>
          <p:nvPr/>
        </p:nvSpPr>
        <p:spPr>
          <a:xfrm>
            <a:off x="6231512" y="4590835"/>
            <a:ext cx="2038138" cy="707886"/>
          </a:xfrm>
          <a:prstGeom prst="rect">
            <a:avLst/>
          </a:prstGeom>
          <a:noFill/>
        </p:spPr>
        <p:txBody>
          <a:bodyPr wrap="none" rtlCol="0">
            <a:spAutoFit/>
          </a:bodyPr>
          <a:lstStyle/>
          <a:p>
            <a:r>
              <a:rPr lang="en-US" sz="4000" dirty="0" smtClean="0">
                <a:latin typeface="Helvetica"/>
                <a:cs typeface="Helvetica"/>
              </a:rPr>
              <a:t>457 B.C</a:t>
            </a:r>
            <a:endParaRPr lang="en-US" sz="4000" dirty="0">
              <a:latin typeface="Helvetica"/>
              <a:cs typeface="Helvetica"/>
            </a:endParaRPr>
          </a:p>
        </p:txBody>
      </p:sp>
    </p:spTree>
    <p:extLst>
      <p:ext uri="{BB962C8B-B14F-4D97-AF65-F5344CB8AC3E}">
        <p14:creationId xmlns:p14="http://schemas.microsoft.com/office/powerpoint/2010/main" val="1801097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436" y="-2859742"/>
            <a:ext cx="7770813" cy="1429871"/>
          </a:xfrm>
        </p:spPr>
        <p:txBody>
          <a:bodyPr/>
          <a:lstStyle/>
          <a:p>
            <a:endParaRPr lang="en-US"/>
          </a:p>
        </p:txBody>
      </p:sp>
      <p:sp>
        <p:nvSpPr>
          <p:cNvPr id="3" name="Content Placeholder 2"/>
          <p:cNvSpPr>
            <a:spLocks noGrp="1"/>
          </p:cNvSpPr>
          <p:nvPr>
            <p:ph idx="1"/>
          </p:nvPr>
        </p:nvSpPr>
        <p:spPr>
          <a:xfrm>
            <a:off x="685800" y="1060959"/>
            <a:ext cx="7770813" cy="4257022"/>
          </a:xfrm>
        </p:spPr>
        <p:txBody>
          <a:bodyPr>
            <a:normAutofit/>
          </a:bodyPr>
          <a:lstStyle/>
          <a:p>
            <a:pPr marL="0" indent="0">
              <a:buNone/>
            </a:pPr>
            <a:r>
              <a:rPr lang="en-US" sz="4000" dirty="0" smtClean="0">
                <a:latin typeface="Helvetica"/>
                <a:cs typeface="Helvetica"/>
              </a:rPr>
              <a:t>Introduction.</a:t>
            </a:r>
          </a:p>
          <a:p>
            <a:pPr marL="0" indent="0">
              <a:buNone/>
            </a:pPr>
            <a:endParaRPr lang="en-US" sz="4000" dirty="0">
              <a:latin typeface="Helvetica"/>
              <a:cs typeface="Helvetica"/>
            </a:endParaRPr>
          </a:p>
        </p:txBody>
      </p:sp>
      <p:sp>
        <p:nvSpPr>
          <p:cNvPr id="4" name="TextBox 3"/>
          <p:cNvSpPr txBox="1"/>
          <p:nvPr/>
        </p:nvSpPr>
        <p:spPr>
          <a:xfrm>
            <a:off x="785091" y="2324249"/>
            <a:ext cx="3682218" cy="707886"/>
          </a:xfrm>
          <a:prstGeom prst="rect">
            <a:avLst/>
          </a:prstGeom>
          <a:noFill/>
        </p:spPr>
        <p:txBody>
          <a:bodyPr wrap="none" rtlCol="0">
            <a:spAutoFit/>
          </a:bodyPr>
          <a:lstStyle/>
          <a:p>
            <a:r>
              <a:rPr lang="en-US" sz="4000" dirty="0" smtClean="0">
                <a:latin typeface="Helvetica"/>
                <a:cs typeface="Helvetica"/>
              </a:rPr>
              <a:t>A.  Flight delay.</a:t>
            </a:r>
            <a:endParaRPr lang="en-US" sz="4000" dirty="0">
              <a:latin typeface="Helvetica"/>
              <a:cs typeface="Helvetica"/>
            </a:endParaRPr>
          </a:p>
        </p:txBody>
      </p:sp>
      <p:sp>
        <p:nvSpPr>
          <p:cNvPr id="5" name="TextBox 4"/>
          <p:cNvSpPr txBox="1"/>
          <p:nvPr/>
        </p:nvSpPr>
        <p:spPr>
          <a:xfrm>
            <a:off x="785091" y="3810000"/>
            <a:ext cx="6288901" cy="1323439"/>
          </a:xfrm>
          <a:prstGeom prst="rect">
            <a:avLst/>
          </a:prstGeom>
          <a:noFill/>
        </p:spPr>
        <p:txBody>
          <a:bodyPr wrap="none" rtlCol="0">
            <a:spAutoFit/>
          </a:bodyPr>
          <a:lstStyle/>
          <a:p>
            <a:pPr marL="742950" indent="-742950">
              <a:buAutoNum type="alphaUcPeriod" startAt="2"/>
            </a:pPr>
            <a:r>
              <a:rPr lang="en-US" sz="4000" dirty="0" smtClean="0">
                <a:latin typeface="Helvetica"/>
                <a:cs typeface="Helvetica"/>
              </a:rPr>
              <a:t>Why does God “delay”?</a:t>
            </a:r>
          </a:p>
          <a:p>
            <a:r>
              <a:rPr lang="en-US" sz="4000" dirty="0" smtClean="0">
                <a:latin typeface="Helvetica"/>
                <a:cs typeface="Helvetica"/>
              </a:rPr>
              <a:t>      _____________</a:t>
            </a:r>
            <a:endParaRPr lang="en-US" sz="4000" dirty="0">
              <a:latin typeface="Helvetica"/>
              <a:cs typeface="Helvetica"/>
            </a:endParaRPr>
          </a:p>
        </p:txBody>
      </p:sp>
      <p:sp>
        <p:nvSpPr>
          <p:cNvPr id="6" name="TextBox 5"/>
          <p:cNvSpPr txBox="1"/>
          <p:nvPr/>
        </p:nvSpPr>
        <p:spPr>
          <a:xfrm>
            <a:off x="1951182" y="4425553"/>
            <a:ext cx="3121668" cy="707886"/>
          </a:xfrm>
          <a:prstGeom prst="rect">
            <a:avLst/>
          </a:prstGeom>
          <a:noFill/>
        </p:spPr>
        <p:txBody>
          <a:bodyPr wrap="none" rtlCol="0">
            <a:spAutoFit/>
          </a:bodyPr>
          <a:lstStyle/>
          <a:p>
            <a:r>
              <a:rPr lang="en-US" sz="4000" dirty="0" smtClean="0">
                <a:latin typeface="Helvetica"/>
                <a:cs typeface="Helvetica"/>
              </a:rPr>
              <a:t>II Peter 3:8,9</a:t>
            </a:r>
            <a:endParaRPr lang="en-US" sz="4000" dirty="0">
              <a:latin typeface="Helvetica"/>
              <a:cs typeface="Helvetica"/>
            </a:endParaRPr>
          </a:p>
        </p:txBody>
      </p:sp>
    </p:spTree>
    <p:extLst>
      <p:ext uri="{BB962C8B-B14F-4D97-AF65-F5344CB8AC3E}">
        <p14:creationId xmlns:p14="http://schemas.microsoft.com/office/powerpoint/2010/main" val="24672994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1218514"/>
            <a:ext cx="7770813" cy="5651356"/>
          </a:xfrm>
        </p:spPr>
        <p:txBody>
          <a:bodyPr>
            <a:normAutofit/>
          </a:bodyPr>
          <a:lstStyle/>
          <a:p>
            <a:pPr marL="742950" indent="-742950">
              <a:buAutoNum type="arabicPeriod" startAt="2"/>
            </a:pPr>
            <a:r>
              <a:rPr lang="en-US" sz="4000" dirty="0" smtClean="0">
                <a:latin typeface="Helvetica"/>
                <a:cs typeface="Helvetica"/>
              </a:rPr>
              <a:t>70 weeks = __________ =</a:t>
            </a:r>
          </a:p>
          <a:p>
            <a:pPr marL="0" indent="0">
              <a:buNone/>
            </a:pPr>
            <a:r>
              <a:rPr lang="en-US" sz="4000" dirty="0" smtClean="0">
                <a:latin typeface="Helvetica"/>
                <a:cs typeface="Helvetica"/>
              </a:rPr>
              <a:t>     ___________, ending in</a:t>
            </a:r>
          </a:p>
          <a:p>
            <a:pPr marL="0" indent="0">
              <a:buNone/>
            </a:pPr>
            <a:r>
              <a:rPr lang="en-US" sz="4000" dirty="0" smtClean="0">
                <a:latin typeface="Helvetica"/>
                <a:cs typeface="Helvetica"/>
              </a:rPr>
              <a:t>     ________</a:t>
            </a:r>
            <a:endParaRPr lang="en-US" sz="4000" dirty="0">
              <a:latin typeface="Helvetica"/>
              <a:cs typeface="Helvetica"/>
            </a:endParaRPr>
          </a:p>
        </p:txBody>
      </p:sp>
      <p:sp>
        <p:nvSpPr>
          <p:cNvPr id="4" name="TextBox 3"/>
          <p:cNvSpPr txBox="1"/>
          <p:nvPr/>
        </p:nvSpPr>
        <p:spPr>
          <a:xfrm>
            <a:off x="4474818" y="1218514"/>
            <a:ext cx="2266566" cy="707886"/>
          </a:xfrm>
          <a:prstGeom prst="rect">
            <a:avLst/>
          </a:prstGeom>
          <a:noFill/>
        </p:spPr>
        <p:txBody>
          <a:bodyPr wrap="none" rtlCol="0">
            <a:spAutoFit/>
          </a:bodyPr>
          <a:lstStyle/>
          <a:p>
            <a:r>
              <a:rPr lang="en-US" sz="4000" dirty="0" smtClean="0">
                <a:latin typeface="Helvetica"/>
                <a:cs typeface="Helvetica"/>
              </a:rPr>
              <a:t>490 days</a:t>
            </a:r>
            <a:endParaRPr lang="en-US" sz="4000" dirty="0">
              <a:latin typeface="Helvetica"/>
              <a:cs typeface="Helvetica"/>
            </a:endParaRPr>
          </a:p>
        </p:txBody>
      </p:sp>
      <p:sp>
        <p:nvSpPr>
          <p:cNvPr id="5" name="TextBox 4"/>
          <p:cNvSpPr txBox="1"/>
          <p:nvPr/>
        </p:nvSpPr>
        <p:spPr>
          <a:xfrm>
            <a:off x="1816040" y="2069738"/>
            <a:ext cx="2437386" cy="707886"/>
          </a:xfrm>
          <a:prstGeom prst="rect">
            <a:avLst/>
          </a:prstGeom>
          <a:noFill/>
        </p:spPr>
        <p:txBody>
          <a:bodyPr wrap="none" rtlCol="0">
            <a:spAutoFit/>
          </a:bodyPr>
          <a:lstStyle/>
          <a:p>
            <a:r>
              <a:rPr lang="en-US" sz="4000" dirty="0" smtClean="0">
                <a:latin typeface="Helvetica"/>
                <a:cs typeface="Helvetica"/>
              </a:rPr>
              <a:t>490 years</a:t>
            </a:r>
            <a:endParaRPr lang="en-US" sz="4000" dirty="0">
              <a:latin typeface="Helvetica"/>
              <a:cs typeface="Helvetica"/>
            </a:endParaRPr>
          </a:p>
        </p:txBody>
      </p:sp>
      <p:sp>
        <p:nvSpPr>
          <p:cNvPr id="6" name="TextBox 5"/>
          <p:cNvSpPr txBox="1"/>
          <p:nvPr/>
        </p:nvSpPr>
        <p:spPr>
          <a:xfrm>
            <a:off x="1649867" y="2934098"/>
            <a:ext cx="1867318" cy="707886"/>
          </a:xfrm>
          <a:prstGeom prst="rect">
            <a:avLst/>
          </a:prstGeom>
          <a:noFill/>
        </p:spPr>
        <p:txBody>
          <a:bodyPr wrap="none" rtlCol="0">
            <a:spAutoFit/>
          </a:bodyPr>
          <a:lstStyle/>
          <a:p>
            <a:r>
              <a:rPr lang="en-US" sz="4000" dirty="0" smtClean="0">
                <a:latin typeface="Helvetica"/>
                <a:cs typeface="Helvetica"/>
              </a:rPr>
              <a:t>34 A.D.</a:t>
            </a:r>
            <a:endParaRPr lang="en-US" sz="4000" dirty="0">
              <a:latin typeface="Helvetica"/>
              <a:cs typeface="Helvetica"/>
            </a:endParaRPr>
          </a:p>
        </p:txBody>
      </p:sp>
    </p:spTree>
    <p:extLst>
      <p:ext uri="{BB962C8B-B14F-4D97-AF65-F5344CB8AC3E}">
        <p14:creationId xmlns:p14="http://schemas.microsoft.com/office/powerpoint/2010/main" val="314004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p:tgtEl>
                                          <p:spTgt spid="5"/>
                                        </p:tgtEl>
                                        <p:attrNameLst>
                                          <p:attrName>ppt_y</p:attrName>
                                        </p:attrNameLst>
                                      </p:cBhvr>
                                      <p:tavLst>
                                        <p:tav tm="0">
                                          <p:val>
                                            <p:strVal val="#ppt_y+#ppt_h*1.125000"/>
                                          </p:val>
                                        </p:tav>
                                        <p:tav tm="100000">
                                          <p:val>
                                            <p:strVal val="#ppt_y"/>
                                          </p:val>
                                        </p:tav>
                                      </p:tavLst>
                                    </p:anim>
                                    <p:animEffect transition="in" filter="wipe(up)">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p:tgtEl>
                                          <p:spTgt spid="6"/>
                                        </p:tgtEl>
                                        <p:attrNameLst>
                                          <p:attrName>ppt_y</p:attrName>
                                        </p:attrNameLst>
                                      </p:cBhvr>
                                      <p:tavLst>
                                        <p:tav tm="0">
                                          <p:val>
                                            <p:strVal val="#ppt_y+#ppt_h*1.125000"/>
                                          </p:val>
                                        </p:tav>
                                        <p:tav tm="100000">
                                          <p:val>
                                            <p:strVal val="#ppt_y"/>
                                          </p:val>
                                        </p:tav>
                                      </p:tavLst>
                                    </p:anim>
                                    <p:animEffect transition="in" filter="wipe(up)">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44" y="-1336689"/>
            <a:ext cx="7770813" cy="1429871"/>
          </a:xfrm>
        </p:spPr>
        <p:txBody>
          <a:bodyPr/>
          <a:lstStyle/>
          <a:p>
            <a:endParaRPr lang="en-US"/>
          </a:p>
        </p:txBody>
      </p:sp>
      <p:sp>
        <p:nvSpPr>
          <p:cNvPr id="3" name="Content Placeholder 2"/>
          <p:cNvSpPr>
            <a:spLocks noGrp="1"/>
          </p:cNvSpPr>
          <p:nvPr>
            <p:ph idx="1"/>
          </p:nvPr>
        </p:nvSpPr>
        <p:spPr>
          <a:xfrm>
            <a:off x="685800" y="379846"/>
            <a:ext cx="7770813" cy="5746317"/>
          </a:xfrm>
        </p:spPr>
        <p:txBody>
          <a:bodyPr>
            <a:normAutofit/>
          </a:bodyPr>
          <a:lstStyle/>
          <a:p>
            <a:pPr marL="742950" indent="-742950">
              <a:buAutoNum type="alphaUcPeriod" startAt="5"/>
            </a:pPr>
            <a:r>
              <a:rPr lang="en-US" sz="4000" dirty="0" smtClean="0">
                <a:latin typeface="Helvetica"/>
                <a:cs typeface="Helvetica"/>
              </a:rPr>
              <a:t>Predictions concerning the</a:t>
            </a:r>
          </a:p>
          <a:p>
            <a:pPr marL="0" indent="0">
              <a:buNone/>
            </a:pPr>
            <a:r>
              <a:rPr lang="en-US" sz="4000" dirty="0" smtClean="0">
                <a:latin typeface="Helvetica"/>
                <a:cs typeface="Helvetica"/>
              </a:rPr>
              <a:t>     Messiah, Jesus Christ.</a:t>
            </a:r>
            <a:endParaRPr lang="en-US" sz="4000" dirty="0">
              <a:latin typeface="Helvetica"/>
              <a:cs typeface="Helvetica"/>
            </a:endParaRPr>
          </a:p>
        </p:txBody>
      </p:sp>
      <p:sp>
        <p:nvSpPr>
          <p:cNvPr id="4" name="TextBox 3"/>
          <p:cNvSpPr txBox="1"/>
          <p:nvPr/>
        </p:nvSpPr>
        <p:spPr>
          <a:xfrm>
            <a:off x="1388737" y="2364330"/>
            <a:ext cx="7198555" cy="1323439"/>
          </a:xfrm>
          <a:prstGeom prst="rect">
            <a:avLst/>
          </a:prstGeom>
          <a:noFill/>
        </p:spPr>
        <p:txBody>
          <a:bodyPr wrap="none" rtlCol="0">
            <a:spAutoFit/>
          </a:bodyPr>
          <a:lstStyle/>
          <a:p>
            <a:r>
              <a:rPr lang="en-US" sz="4000" dirty="0" smtClean="0">
                <a:latin typeface="Helvetica"/>
                <a:cs typeface="Helvetica"/>
              </a:rPr>
              <a:t>1.  In 69 weeks, the Messiah is</a:t>
            </a:r>
          </a:p>
          <a:p>
            <a:r>
              <a:rPr lang="en-US" sz="4000" dirty="0">
                <a:latin typeface="Helvetica"/>
                <a:cs typeface="Helvetica"/>
              </a:rPr>
              <a:t> </a:t>
            </a:r>
            <a:r>
              <a:rPr lang="en-US" sz="4000" dirty="0" smtClean="0">
                <a:latin typeface="Helvetica"/>
                <a:cs typeface="Helvetica"/>
              </a:rPr>
              <a:t>    __________.</a:t>
            </a:r>
            <a:endParaRPr lang="en-US" sz="4000" dirty="0">
              <a:latin typeface="Helvetica"/>
              <a:cs typeface="Helvetica"/>
            </a:endParaRPr>
          </a:p>
        </p:txBody>
      </p:sp>
      <p:sp>
        <p:nvSpPr>
          <p:cNvPr id="5" name="TextBox 4"/>
          <p:cNvSpPr txBox="1"/>
          <p:nvPr/>
        </p:nvSpPr>
        <p:spPr>
          <a:xfrm>
            <a:off x="2433256" y="2979883"/>
            <a:ext cx="2152853" cy="707886"/>
          </a:xfrm>
          <a:prstGeom prst="rect">
            <a:avLst/>
          </a:prstGeom>
          <a:noFill/>
        </p:spPr>
        <p:txBody>
          <a:bodyPr wrap="none" rtlCol="0">
            <a:spAutoFit/>
          </a:bodyPr>
          <a:lstStyle/>
          <a:p>
            <a:r>
              <a:rPr lang="en-US" sz="4000" dirty="0" smtClean="0">
                <a:latin typeface="Helvetica"/>
                <a:cs typeface="Helvetica"/>
              </a:rPr>
              <a:t>anointed</a:t>
            </a:r>
            <a:endParaRPr lang="en-US" sz="4000" dirty="0">
              <a:latin typeface="Helvetica"/>
              <a:cs typeface="Helvetica"/>
            </a:endParaRPr>
          </a:p>
        </p:txBody>
      </p:sp>
      <p:sp>
        <p:nvSpPr>
          <p:cNvPr id="6" name="TextBox 5"/>
          <p:cNvSpPr txBox="1"/>
          <p:nvPr/>
        </p:nvSpPr>
        <p:spPr>
          <a:xfrm>
            <a:off x="1400607" y="4059605"/>
            <a:ext cx="7270440" cy="1938992"/>
          </a:xfrm>
          <a:prstGeom prst="rect">
            <a:avLst/>
          </a:prstGeom>
          <a:noFill/>
        </p:spPr>
        <p:txBody>
          <a:bodyPr wrap="none" rtlCol="0">
            <a:spAutoFit/>
          </a:bodyPr>
          <a:lstStyle/>
          <a:p>
            <a:r>
              <a:rPr lang="en-US" sz="4000" dirty="0" smtClean="0">
                <a:latin typeface="Helvetica"/>
                <a:cs typeface="Helvetica"/>
              </a:rPr>
              <a:t>2.  69 weeks = 483 days/years,</a:t>
            </a:r>
          </a:p>
          <a:p>
            <a:r>
              <a:rPr lang="en-US" sz="4000" dirty="0">
                <a:latin typeface="Helvetica"/>
                <a:cs typeface="Helvetica"/>
              </a:rPr>
              <a:t> </a:t>
            </a:r>
            <a:r>
              <a:rPr lang="en-US" sz="4000" dirty="0" smtClean="0">
                <a:latin typeface="Helvetica"/>
                <a:cs typeface="Helvetica"/>
              </a:rPr>
              <a:t>    added to 457 B.C. comes to</a:t>
            </a:r>
          </a:p>
          <a:p>
            <a:r>
              <a:rPr lang="en-US" sz="4000" dirty="0">
                <a:latin typeface="Helvetica"/>
                <a:cs typeface="Helvetica"/>
              </a:rPr>
              <a:t> </a:t>
            </a:r>
            <a:r>
              <a:rPr lang="en-US" sz="4000" dirty="0" smtClean="0">
                <a:latin typeface="Helvetica"/>
                <a:cs typeface="Helvetica"/>
              </a:rPr>
              <a:t>    ________</a:t>
            </a:r>
            <a:endParaRPr lang="en-US" sz="4000" dirty="0">
              <a:latin typeface="Helvetica"/>
              <a:cs typeface="Helvetica"/>
            </a:endParaRPr>
          </a:p>
        </p:txBody>
      </p:sp>
      <p:sp>
        <p:nvSpPr>
          <p:cNvPr id="7" name="TextBox 6"/>
          <p:cNvSpPr txBox="1"/>
          <p:nvPr/>
        </p:nvSpPr>
        <p:spPr>
          <a:xfrm>
            <a:off x="2433256" y="5282994"/>
            <a:ext cx="1867318" cy="707886"/>
          </a:xfrm>
          <a:prstGeom prst="rect">
            <a:avLst/>
          </a:prstGeom>
          <a:noFill/>
        </p:spPr>
        <p:txBody>
          <a:bodyPr wrap="none" rtlCol="0">
            <a:spAutoFit/>
          </a:bodyPr>
          <a:lstStyle/>
          <a:p>
            <a:r>
              <a:rPr lang="en-US" sz="4000" dirty="0" smtClean="0">
                <a:latin typeface="Helvetica"/>
                <a:cs typeface="Helvetica"/>
              </a:rPr>
              <a:t>27 A.D.</a:t>
            </a:r>
            <a:endParaRPr lang="en-US" sz="4000" dirty="0">
              <a:latin typeface="Helvetica"/>
              <a:cs typeface="Helvetica"/>
            </a:endParaRPr>
          </a:p>
        </p:txBody>
      </p:sp>
    </p:spTree>
    <p:extLst>
      <p:ext uri="{BB962C8B-B14F-4D97-AF65-F5344CB8AC3E}">
        <p14:creationId xmlns:p14="http://schemas.microsoft.com/office/powerpoint/2010/main" val="16844723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arn(inVertical)">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379846"/>
            <a:ext cx="7770813" cy="5746317"/>
          </a:xfrm>
        </p:spPr>
        <p:txBody>
          <a:bodyPr>
            <a:normAutofit/>
          </a:bodyPr>
          <a:lstStyle/>
          <a:p>
            <a:pPr marL="742950" indent="-742950">
              <a:buAutoNum type="arabicPeriod" startAt="3"/>
            </a:pPr>
            <a:r>
              <a:rPr lang="en-US" sz="4000" dirty="0" smtClean="0">
                <a:latin typeface="Helvetica"/>
                <a:cs typeface="Helvetica"/>
              </a:rPr>
              <a:t>Jesus in anointed at His </a:t>
            </a:r>
          </a:p>
          <a:p>
            <a:pPr marL="0" indent="0">
              <a:buNone/>
            </a:pPr>
            <a:r>
              <a:rPr lang="en-US" sz="4000" dirty="0" smtClean="0">
                <a:latin typeface="Helvetica"/>
                <a:cs typeface="Helvetica"/>
              </a:rPr>
              <a:t>      ________:  Luke 3:21, 22.</a:t>
            </a:r>
            <a:endParaRPr lang="en-US" sz="4000" dirty="0">
              <a:latin typeface="Helvetica"/>
              <a:cs typeface="Helvetica"/>
            </a:endParaRPr>
          </a:p>
        </p:txBody>
      </p:sp>
      <p:sp>
        <p:nvSpPr>
          <p:cNvPr id="4" name="TextBox 3"/>
          <p:cNvSpPr txBox="1"/>
          <p:nvPr/>
        </p:nvSpPr>
        <p:spPr>
          <a:xfrm>
            <a:off x="1673606" y="1231282"/>
            <a:ext cx="1980781" cy="707886"/>
          </a:xfrm>
          <a:prstGeom prst="rect">
            <a:avLst/>
          </a:prstGeom>
          <a:noFill/>
        </p:spPr>
        <p:txBody>
          <a:bodyPr wrap="none" rtlCol="0">
            <a:spAutoFit/>
          </a:bodyPr>
          <a:lstStyle/>
          <a:p>
            <a:r>
              <a:rPr lang="en-US" sz="4000" dirty="0" smtClean="0">
                <a:latin typeface="Helvetica"/>
                <a:cs typeface="Helvetica"/>
              </a:rPr>
              <a:t>baptism</a:t>
            </a:r>
            <a:endParaRPr lang="en-US" sz="4000" dirty="0">
              <a:latin typeface="Helvetica"/>
              <a:cs typeface="Helvetica"/>
            </a:endParaRPr>
          </a:p>
        </p:txBody>
      </p:sp>
      <p:sp>
        <p:nvSpPr>
          <p:cNvPr id="5" name="TextBox 4"/>
          <p:cNvSpPr txBox="1"/>
          <p:nvPr/>
        </p:nvSpPr>
        <p:spPr>
          <a:xfrm>
            <a:off x="685800" y="2480869"/>
            <a:ext cx="8339442" cy="3785652"/>
          </a:xfrm>
          <a:prstGeom prst="rect">
            <a:avLst/>
          </a:prstGeom>
          <a:noFill/>
        </p:spPr>
        <p:txBody>
          <a:bodyPr wrap="none" rtlCol="0">
            <a:spAutoFit/>
          </a:bodyPr>
          <a:lstStyle/>
          <a:p>
            <a:r>
              <a:rPr lang="en-US" sz="4000" dirty="0" smtClean="0">
                <a:latin typeface="Helvetica"/>
                <a:cs typeface="Helvetica"/>
              </a:rPr>
              <a:t>“When all the people were </a:t>
            </a:r>
          </a:p>
          <a:p>
            <a:r>
              <a:rPr lang="en-US" sz="4000" dirty="0">
                <a:latin typeface="Helvetica"/>
                <a:cs typeface="Helvetica"/>
              </a:rPr>
              <a:t>b</a:t>
            </a:r>
            <a:r>
              <a:rPr lang="en-US" sz="4000" dirty="0" smtClean="0">
                <a:latin typeface="Helvetica"/>
                <a:cs typeface="Helvetica"/>
              </a:rPr>
              <a:t>aptized, it came to pass that Jesus</a:t>
            </a:r>
          </a:p>
          <a:p>
            <a:r>
              <a:rPr lang="en-US" sz="4000" dirty="0">
                <a:latin typeface="Helvetica"/>
                <a:cs typeface="Helvetica"/>
              </a:rPr>
              <a:t>a</a:t>
            </a:r>
            <a:r>
              <a:rPr lang="en-US" sz="4000" dirty="0" smtClean="0">
                <a:latin typeface="Helvetica"/>
                <a:cs typeface="Helvetica"/>
              </a:rPr>
              <a:t>lso was baptized; and while He</a:t>
            </a:r>
          </a:p>
          <a:p>
            <a:r>
              <a:rPr lang="en-US" sz="4000" dirty="0">
                <a:latin typeface="Helvetica"/>
                <a:cs typeface="Helvetica"/>
              </a:rPr>
              <a:t>p</a:t>
            </a:r>
            <a:r>
              <a:rPr lang="en-US" sz="4000" dirty="0" smtClean="0">
                <a:latin typeface="Helvetica"/>
                <a:cs typeface="Helvetica"/>
              </a:rPr>
              <a:t>rayed, the heaven was opened.</a:t>
            </a:r>
          </a:p>
          <a:p>
            <a:r>
              <a:rPr lang="en-US" sz="4000" dirty="0">
                <a:latin typeface="Helvetica"/>
                <a:cs typeface="Helvetica"/>
              </a:rPr>
              <a:t>a</a:t>
            </a:r>
            <a:r>
              <a:rPr lang="en-US" sz="4000" dirty="0" smtClean="0">
                <a:latin typeface="Helvetica"/>
                <a:cs typeface="Helvetica"/>
              </a:rPr>
              <a:t>nd the Holy Spirit descended in </a:t>
            </a:r>
          </a:p>
          <a:p>
            <a:r>
              <a:rPr lang="en-US" sz="4000" dirty="0">
                <a:latin typeface="Helvetica"/>
                <a:cs typeface="Helvetica"/>
              </a:rPr>
              <a:t>b</a:t>
            </a:r>
            <a:r>
              <a:rPr lang="en-US" sz="4000" dirty="0" smtClean="0">
                <a:latin typeface="Helvetica"/>
                <a:cs typeface="Helvetica"/>
              </a:rPr>
              <a:t>odily form like a dove upon Him, </a:t>
            </a:r>
            <a:endParaRPr lang="en-US" sz="4000" dirty="0">
              <a:latin typeface="Helvetica"/>
              <a:cs typeface="Helvetica"/>
            </a:endParaRPr>
          </a:p>
        </p:txBody>
      </p:sp>
    </p:spTree>
    <p:extLst>
      <p:ext uri="{BB962C8B-B14F-4D97-AF65-F5344CB8AC3E}">
        <p14:creationId xmlns:p14="http://schemas.microsoft.com/office/powerpoint/2010/main" val="1179320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1448163"/>
            <a:ext cx="7770813" cy="5781928"/>
          </a:xfrm>
        </p:spPr>
        <p:txBody>
          <a:bodyPr>
            <a:normAutofit/>
          </a:bodyPr>
          <a:lstStyle/>
          <a:p>
            <a:pPr marL="0" indent="0">
              <a:buNone/>
            </a:pPr>
            <a:r>
              <a:rPr lang="en-US" sz="4000" dirty="0">
                <a:latin typeface="Helvetica"/>
                <a:cs typeface="Helvetica"/>
              </a:rPr>
              <a:t>a</a:t>
            </a:r>
            <a:r>
              <a:rPr lang="en-US" sz="4000" dirty="0" smtClean="0">
                <a:latin typeface="Helvetica"/>
                <a:cs typeface="Helvetica"/>
              </a:rPr>
              <a:t>nd a voice came from heaven which said, ‘You are My beloved Son; in You I am well pleased.’”</a:t>
            </a:r>
          </a:p>
        </p:txBody>
      </p:sp>
    </p:spTree>
    <p:extLst>
      <p:ext uri="{BB962C8B-B14F-4D97-AF65-F5344CB8AC3E}">
        <p14:creationId xmlns:p14="http://schemas.microsoft.com/office/powerpoint/2010/main" val="22509073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66560"/>
            <a:ext cx="7770813" cy="1429871"/>
          </a:xfrm>
        </p:spPr>
        <p:txBody>
          <a:bodyPr/>
          <a:lstStyle/>
          <a:p>
            <a:endParaRPr lang="en-US"/>
          </a:p>
        </p:txBody>
      </p:sp>
      <p:sp>
        <p:nvSpPr>
          <p:cNvPr id="3" name="Content Placeholder 2"/>
          <p:cNvSpPr>
            <a:spLocks noGrp="1"/>
          </p:cNvSpPr>
          <p:nvPr>
            <p:ph idx="1"/>
          </p:nvPr>
        </p:nvSpPr>
        <p:spPr>
          <a:xfrm>
            <a:off x="602713" y="661763"/>
            <a:ext cx="7770813" cy="5580134"/>
          </a:xfrm>
        </p:spPr>
        <p:txBody>
          <a:bodyPr>
            <a:normAutofit/>
          </a:bodyPr>
          <a:lstStyle/>
          <a:p>
            <a:pPr marL="742950" indent="-742950">
              <a:buAutoNum type="arabicPeriod" startAt="4"/>
            </a:pPr>
            <a:r>
              <a:rPr lang="en-US" sz="4000" dirty="0" smtClean="0">
                <a:latin typeface="Helvetica"/>
                <a:cs typeface="Helvetica"/>
              </a:rPr>
              <a:t>Messiah causes sacrifices to</a:t>
            </a:r>
          </a:p>
          <a:p>
            <a:pPr marL="0" indent="0">
              <a:buNone/>
            </a:pPr>
            <a:r>
              <a:rPr lang="en-US" sz="4000" dirty="0" smtClean="0">
                <a:latin typeface="Helvetica"/>
                <a:cs typeface="Helvetica"/>
              </a:rPr>
              <a:t>     cease with His ___________</a:t>
            </a:r>
          </a:p>
          <a:p>
            <a:pPr marL="0" indent="0">
              <a:buNone/>
            </a:pPr>
            <a:r>
              <a:rPr lang="en-US" sz="4000" dirty="0">
                <a:latin typeface="Helvetica"/>
                <a:cs typeface="Helvetica"/>
              </a:rPr>
              <a:t> </a:t>
            </a:r>
            <a:r>
              <a:rPr lang="en-US" sz="4000" dirty="0" smtClean="0">
                <a:latin typeface="Helvetica"/>
                <a:cs typeface="Helvetica"/>
              </a:rPr>
              <a:t>    in the middle of the week:</a:t>
            </a:r>
          </a:p>
          <a:p>
            <a:pPr marL="0" indent="0">
              <a:buNone/>
            </a:pPr>
            <a:r>
              <a:rPr lang="en-US" sz="4000" dirty="0">
                <a:latin typeface="Helvetica"/>
                <a:cs typeface="Helvetica"/>
              </a:rPr>
              <a:t> </a:t>
            </a:r>
            <a:r>
              <a:rPr lang="en-US" sz="4000" dirty="0" smtClean="0">
                <a:latin typeface="Helvetica"/>
                <a:cs typeface="Helvetica"/>
              </a:rPr>
              <a:t>    Daniel 9:27.</a:t>
            </a:r>
            <a:endParaRPr lang="en-US" sz="4000" dirty="0">
              <a:latin typeface="Helvetica"/>
              <a:cs typeface="Helvetica"/>
            </a:endParaRPr>
          </a:p>
        </p:txBody>
      </p:sp>
      <p:sp>
        <p:nvSpPr>
          <p:cNvPr id="4" name="TextBox 3"/>
          <p:cNvSpPr txBox="1"/>
          <p:nvPr/>
        </p:nvSpPr>
        <p:spPr>
          <a:xfrm>
            <a:off x="5151382" y="1543124"/>
            <a:ext cx="2465188" cy="707886"/>
          </a:xfrm>
          <a:prstGeom prst="rect">
            <a:avLst/>
          </a:prstGeom>
          <a:noFill/>
        </p:spPr>
        <p:txBody>
          <a:bodyPr wrap="none" rtlCol="0">
            <a:spAutoFit/>
          </a:bodyPr>
          <a:lstStyle/>
          <a:p>
            <a:r>
              <a:rPr lang="en-US" sz="4000" dirty="0" smtClean="0">
                <a:latin typeface="Helvetica"/>
                <a:cs typeface="Helvetica"/>
              </a:rPr>
              <a:t>crucifixion</a:t>
            </a:r>
            <a:endParaRPr lang="en-US" sz="4000" dirty="0">
              <a:latin typeface="Helvetica"/>
              <a:cs typeface="Helvetica"/>
            </a:endParaRPr>
          </a:p>
        </p:txBody>
      </p:sp>
    </p:spTree>
    <p:extLst>
      <p:ext uri="{BB962C8B-B14F-4D97-AF65-F5344CB8AC3E}">
        <p14:creationId xmlns:p14="http://schemas.microsoft.com/office/powerpoint/2010/main" val="19135250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1065626" y="914004"/>
            <a:ext cx="7770813" cy="5639485"/>
          </a:xfrm>
        </p:spPr>
        <p:txBody>
          <a:bodyPr>
            <a:normAutofit/>
          </a:bodyPr>
          <a:lstStyle/>
          <a:p>
            <a:pPr marL="0" indent="0">
              <a:buNone/>
            </a:pPr>
            <a:r>
              <a:rPr lang="en-US" sz="4000" dirty="0" smtClean="0">
                <a:latin typeface="Helvetica"/>
                <a:cs typeface="Helvetica"/>
              </a:rPr>
              <a:t>“Then He shall confirm a covenant with many for one week; but in the middle of the week He shall bring an end to sacrifice and offering.”</a:t>
            </a:r>
            <a:endParaRPr lang="en-US" sz="4000" dirty="0">
              <a:latin typeface="Helvetica"/>
              <a:cs typeface="Helvetica"/>
            </a:endParaRPr>
          </a:p>
        </p:txBody>
      </p:sp>
    </p:spTree>
    <p:extLst>
      <p:ext uri="{BB962C8B-B14F-4D97-AF65-F5344CB8AC3E}">
        <p14:creationId xmlns:p14="http://schemas.microsoft.com/office/powerpoint/2010/main" val="9649854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496" y="-1308848"/>
            <a:ext cx="7770813" cy="1429871"/>
          </a:xfrm>
        </p:spPr>
        <p:txBody>
          <a:bodyPr/>
          <a:lstStyle/>
          <a:p>
            <a:endParaRPr lang="en-US"/>
          </a:p>
        </p:txBody>
      </p:sp>
      <p:sp>
        <p:nvSpPr>
          <p:cNvPr id="3" name="Content Placeholder 2"/>
          <p:cNvSpPr>
            <a:spLocks noGrp="1"/>
          </p:cNvSpPr>
          <p:nvPr>
            <p:ph idx="1"/>
          </p:nvPr>
        </p:nvSpPr>
        <p:spPr>
          <a:xfrm>
            <a:off x="638322" y="1982321"/>
            <a:ext cx="7925117" cy="5603875"/>
          </a:xfrm>
        </p:spPr>
        <p:txBody>
          <a:bodyPr>
            <a:normAutofit/>
          </a:bodyPr>
          <a:lstStyle/>
          <a:p>
            <a:pPr marL="742950" indent="-742950">
              <a:buAutoNum type="arabicPeriod" startAt="5"/>
            </a:pPr>
            <a:r>
              <a:rPr lang="en-US" sz="4000" dirty="0" smtClean="0">
                <a:latin typeface="Helvetica"/>
                <a:cs typeface="Helvetica"/>
              </a:rPr>
              <a:t>Adding 3 ½ years to 27 A.D. </a:t>
            </a:r>
          </a:p>
          <a:p>
            <a:pPr marL="0" indent="0">
              <a:buNone/>
            </a:pPr>
            <a:r>
              <a:rPr lang="en-US" sz="4000" dirty="0" smtClean="0">
                <a:latin typeface="Helvetica"/>
                <a:cs typeface="Helvetica"/>
              </a:rPr>
              <a:t>     comes to _______</a:t>
            </a:r>
            <a:endParaRPr lang="en-US" sz="4000" dirty="0">
              <a:latin typeface="Helvetica"/>
              <a:cs typeface="Helvetica"/>
            </a:endParaRPr>
          </a:p>
        </p:txBody>
      </p:sp>
      <p:sp>
        <p:nvSpPr>
          <p:cNvPr id="4" name="TextBox 3"/>
          <p:cNvSpPr txBox="1"/>
          <p:nvPr/>
        </p:nvSpPr>
        <p:spPr>
          <a:xfrm>
            <a:off x="3715168" y="2803526"/>
            <a:ext cx="1867318" cy="707886"/>
          </a:xfrm>
          <a:prstGeom prst="rect">
            <a:avLst/>
          </a:prstGeom>
          <a:noFill/>
        </p:spPr>
        <p:txBody>
          <a:bodyPr wrap="none" rtlCol="0">
            <a:spAutoFit/>
          </a:bodyPr>
          <a:lstStyle/>
          <a:p>
            <a:r>
              <a:rPr lang="en-US" sz="4000" dirty="0" smtClean="0">
                <a:latin typeface="Helvetica"/>
                <a:cs typeface="Helvetica"/>
              </a:rPr>
              <a:t>31 A.D.</a:t>
            </a:r>
            <a:endParaRPr lang="en-US" sz="4000" dirty="0">
              <a:latin typeface="Helvetica"/>
              <a:cs typeface="Helvetica"/>
            </a:endParaRPr>
          </a:p>
        </p:txBody>
      </p:sp>
    </p:spTree>
    <p:extLst>
      <p:ext uri="{BB962C8B-B14F-4D97-AF65-F5344CB8AC3E}">
        <p14:creationId xmlns:p14="http://schemas.microsoft.com/office/powerpoint/2010/main" val="4633536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569738" y="486678"/>
            <a:ext cx="7886875" cy="5639485"/>
          </a:xfrm>
        </p:spPr>
        <p:txBody>
          <a:bodyPr>
            <a:normAutofit/>
          </a:bodyPr>
          <a:lstStyle/>
          <a:p>
            <a:pPr marL="742950" indent="-742950">
              <a:buAutoNum type="arabicPeriod" startAt="6"/>
            </a:pPr>
            <a:r>
              <a:rPr lang="en-US" sz="4000" dirty="0" smtClean="0">
                <a:latin typeface="Helvetica"/>
                <a:cs typeface="Helvetica"/>
              </a:rPr>
              <a:t>The Jews’ final rejection of</a:t>
            </a:r>
          </a:p>
          <a:p>
            <a:pPr marL="0" indent="0">
              <a:buNone/>
            </a:pPr>
            <a:r>
              <a:rPr lang="en-US" sz="4000" dirty="0" smtClean="0">
                <a:latin typeface="Helvetica"/>
                <a:cs typeface="Helvetica"/>
              </a:rPr>
              <a:t>     Jesus Christ as Messiah is</a:t>
            </a:r>
          </a:p>
          <a:p>
            <a:pPr marL="0" indent="0">
              <a:buNone/>
            </a:pPr>
            <a:r>
              <a:rPr lang="en-US" sz="4000" dirty="0" smtClean="0">
                <a:latin typeface="Helvetica"/>
                <a:cs typeface="Helvetica"/>
              </a:rPr>
              <a:t>     signified 3 ½ years later with</a:t>
            </a:r>
          </a:p>
          <a:p>
            <a:pPr marL="0" indent="0">
              <a:buNone/>
            </a:pPr>
            <a:r>
              <a:rPr lang="en-US" sz="4000" dirty="0">
                <a:latin typeface="Helvetica"/>
                <a:cs typeface="Helvetica"/>
              </a:rPr>
              <a:t> </a:t>
            </a:r>
            <a:r>
              <a:rPr lang="en-US" sz="4000" dirty="0" smtClean="0">
                <a:latin typeface="Helvetica"/>
                <a:cs typeface="Helvetica"/>
              </a:rPr>
              <a:t>    the stoning of ________ in</a:t>
            </a:r>
          </a:p>
          <a:p>
            <a:pPr marL="0" indent="0">
              <a:buNone/>
            </a:pPr>
            <a:r>
              <a:rPr lang="en-US" sz="4000" dirty="0" smtClean="0">
                <a:latin typeface="Helvetica"/>
                <a:cs typeface="Helvetica"/>
              </a:rPr>
              <a:t>     34 A.D.</a:t>
            </a:r>
            <a:endParaRPr lang="en-US" sz="4000" dirty="0">
              <a:latin typeface="Helvetica"/>
              <a:cs typeface="Helvetica"/>
            </a:endParaRPr>
          </a:p>
        </p:txBody>
      </p:sp>
      <p:sp>
        <p:nvSpPr>
          <p:cNvPr id="4" name="TextBox 3"/>
          <p:cNvSpPr txBox="1"/>
          <p:nvPr/>
        </p:nvSpPr>
        <p:spPr>
          <a:xfrm>
            <a:off x="4581644" y="3073370"/>
            <a:ext cx="2095746" cy="707886"/>
          </a:xfrm>
          <a:prstGeom prst="rect">
            <a:avLst/>
          </a:prstGeom>
          <a:noFill/>
        </p:spPr>
        <p:txBody>
          <a:bodyPr wrap="none" rtlCol="0">
            <a:spAutoFit/>
          </a:bodyPr>
          <a:lstStyle/>
          <a:p>
            <a:r>
              <a:rPr lang="en-US" sz="4000" dirty="0" smtClean="0">
                <a:latin typeface="Helvetica"/>
                <a:cs typeface="Helvetica"/>
              </a:rPr>
              <a:t>Stephen</a:t>
            </a:r>
            <a:endParaRPr lang="en-US" sz="4000" dirty="0">
              <a:latin typeface="Helvetica"/>
              <a:cs typeface="Helvetica"/>
            </a:endParaRPr>
          </a:p>
        </p:txBody>
      </p:sp>
    </p:spTree>
    <p:extLst>
      <p:ext uri="{BB962C8B-B14F-4D97-AF65-F5344CB8AC3E}">
        <p14:creationId xmlns:p14="http://schemas.microsoft.com/office/powerpoint/2010/main" val="11583537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7104" y="-1429871"/>
            <a:ext cx="7770813" cy="1429871"/>
          </a:xfrm>
        </p:spPr>
        <p:txBody>
          <a:bodyPr/>
          <a:lstStyle/>
          <a:p>
            <a:endParaRPr lang="en-US"/>
          </a:p>
        </p:txBody>
      </p:sp>
      <p:sp>
        <p:nvSpPr>
          <p:cNvPr id="3" name="Content Placeholder 2"/>
          <p:cNvSpPr>
            <a:spLocks noGrp="1"/>
          </p:cNvSpPr>
          <p:nvPr>
            <p:ph idx="1"/>
          </p:nvPr>
        </p:nvSpPr>
        <p:spPr>
          <a:xfrm>
            <a:off x="567104" y="1495643"/>
            <a:ext cx="7889509" cy="5675096"/>
          </a:xfrm>
        </p:spPr>
        <p:txBody>
          <a:bodyPr>
            <a:normAutofit/>
          </a:bodyPr>
          <a:lstStyle/>
          <a:p>
            <a:pPr marL="742950" indent="-742950">
              <a:buAutoNum type="alphaUcPeriod" startAt="6"/>
            </a:pPr>
            <a:r>
              <a:rPr lang="en-US" sz="4000" dirty="0" smtClean="0">
                <a:latin typeface="Helvetica"/>
                <a:cs typeface="Helvetica"/>
              </a:rPr>
              <a:t>With 457 B.C. as its starting    </a:t>
            </a:r>
          </a:p>
          <a:p>
            <a:pPr marL="0" indent="0">
              <a:buNone/>
            </a:pPr>
            <a:r>
              <a:rPr lang="en-US" sz="4000" dirty="0" smtClean="0">
                <a:latin typeface="Helvetica"/>
                <a:cs typeface="Helvetica"/>
              </a:rPr>
              <a:t>     point, the 2300 year prophecy</a:t>
            </a:r>
          </a:p>
          <a:p>
            <a:pPr marL="0" indent="0">
              <a:buNone/>
            </a:pPr>
            <a:r>
              <a:rPr lang="en-US" sz="4000" dirty="0">
                <a:latin typeface="Helvetica"/>
                <a:cs typeface="Helvetica"/>
              </a:rPr>
              <a:t> </a:t>
            </a:r>
            <a:r>
              <a:rPr lang="en-US" sz="4000" dirty="0" smtClean="0">
                <a:latin typeface="Helvetica"/>
                <a:cs typeface="Helvetica"/>
              </a:rPr>
              <a:t>    ends on October 22, 1844.</a:t>
            </a:r>
            <a:endParaRPr lang="en-US" sz="4000" dirty="0">
              <a:latin typeface="Helvetica"/>
              <a:cs typeface="Helvetica"/>
            </a:endParaRPr>
          </a:p>
        </p:txBody>
      </p:sp>
    </p:spTree>
    <p:extLst>
      <p:ext uri="{BB962C8B-B14F-4D97-AF65-F5344CB8AC3E}">
        <p14:creationId xmlns:p14="http://schemas.microsoft.com/office/powerpoint/2010/main" val="1191512055"/>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36689"/>
            <a:ext cx="7770813" cy="1429871"/>
          </a:xfrm>
        </p:spPr>
        <p:txBody>
          <a:bodyPr/>
          <a:lstStyle/>
          <a:p>
            <a:endParaRPr lang="en-US"/>
          </a:p>
        </p:txBody>
      </p:sp>
      <p:sp>
        <p:nvSpPr>
          <p:cNvPr id="3" name="Content Placeholder 2"/>
          <p:cNvSpPr>
            <a:spLocks noGrp="1"/>
          </p:cNvSpPr>
          <p:nvPr>
            <p:ph idx="1"/>
          </p:nvPr>
        </p:nvSpPr>
        <p:spPr>
          <a:xfrm>
            <a:off x="685800" y="498548"/>
            <a:ext cx="7770813" cy="5852002"/>
          </a:xfrm>
        </p:spPr>
        <p:txBody>
          <a:bodyPr>
            <a:normAutofit/>
          </a:bodyPr>
          <a:lstStyle/>
          <a:p>
            <a:pPr marL="857250" indent="-857250">
              <a:buAutoNum type="romanUcPeriod" startAt="3"/>
            </a:pPr>
            <a:r>
              <a:rPr lang="en-US" sz="4000" dirty="0" smtClean="0">
                <a:latin typeface="Helvetica"/>
                <a:cs typeface="Helvetica"/>
              </a:rPr>
              <a:t>The Meaning of This </a:t>
            </a:r>
          </a:p>
          <a:p>
            <a:pPr marL="0" indent="0">
              <a:buNone/>
            </a:pPr>
            <a:r>
              <a:rPr lang="en-US" sz="4000" dirty="0" smtClean="0">
                <a:latin typeface="Helvetica"/>
                <a:cs typeface="Helvetica"/>
              </a:rPr>
              <a:t>      Prophecy.</a:t>
            </a:r>
            <a:endParaRPr lang="en-US" sz="4000" dirty="0">
              <a:latin typeface="Helvetica"/>
              <a:cs typeface="Helvetica"/>
            </a:endParaRPr>
          </a:p>
        </p:txBody>
      </p:sp>
      <p:sp>
        <p:nvSpPr>
          <p:cNvPr id="4" name="TextBox 3"/>
          <p:cNvSpPr txBox="1"/>
          <p:nvPr/>
        </p:nvSpPr>
        <p:spPr>
          <a:xfrm>
            <a:off x="1578649" y="2413974"/>
            <a:ext cx="4089230" cy="707886"/>
          </a:xfrm>
          <a:prstGeom prst="rect">
            <a:avLst/>
          </a:prstGeom>
          <a:noFill/>
        </p:spPr>
        <p:txBody>
          <a:bodyPr wrap="none" rtlCol="0">
            <a:spAutoFit/>
          </a:bodyPr>
          <a:lstStyle/>
          <a:p>
            <a:r>
              <a:rPr lang="en-US" sz="4000" dirty="0" smtClean="0">
                <a:latin typeface="Helvetica"/>
                <a:cs typeface="Helvetica"/>
              </a:rPr>
              <a:t>A.  William Miller.</a:t>
            </a:r>
            <a:endParaRPr lang="en-US" sz="4000" dirty="0">
              <a:latin typeface="Helvetica"/>
              <a:cs typeface="Helvetica"/>
            </a:endParaRPr>
          </a:p>
        </p:txBody>
      </p:sp>
      <p:sp>
        <p:nvSpPr>
          <p:cNvPr id="5" name="TextBox 4"/>
          <p:cNvSpPr txBox="1"/>
          <p:nvPr/>
        </p:nvSpPr>
        <p:spPr>
          <a:xfrm>
            <a:off x="2379156" y="3527608"/>
            <a:ext cx="6237605" cy="1938992"/>
          </a:xfrm>
          <a:prstGeom prst="rect">
            <a:avLst/>
          </a:prstGeom>
          <a:noFill/>
        </p:spPr>
        <p:txBody>
          <a:bodyPr wrap="none" rtlCol="0">
            <a:spAutoFit/>
          </a:bodyPr>
          <a:lstStyle/>
          <a:p>
            <a:pPr marL="742950" indent="-742950">
              <a:buAutoNum type="arabicPeriod"/>
            </a:pPr>
            <a:r>
              <a:rPr lang="en-US" sz="4000" dirty="0" smtClean="0">
                <a:latin typeface="Helvetica"/>
                <a:cs typeface="Helvetica"/>
              </a:rPr>
              <a:t>Believed this prophecy</a:t>
            </a:r>
          </a:p>
          <a:p>
            <a:r>
              <a:rPr lang="en-US" sz="4000" dirty="0" smtClean="0">
                <a:latin typeface="Helvetica"/>
                <a:cs typeface="Helvetica"/>
              </a:rPr>
              <a:t>     pointed to the _______</a:t>
            </a:r>
          </a:p>
          <a:p>
            <a:r>
              <a:rPr lang="en-US" sz="4000" dirty="0" smtClean="0">
                <a:latin typeface="Helvetica"/>
                <a:cs typeface="Helvetica"/>
              </a:rPr>
              <a:t>     ________________.</a:t>
            </a:r>
          </a:p>
        </p:txBody>
      </p:sp>
      <p:sp>
        <p:nvSpPr>
          <p:cNvPr id="6" name="TextBox 5"/>
          <p:cNvSpPr txBox="1"/>
          <p:nvPr/>
        </p:nvSpPr>
        <p:spPr>
          <a:xfrm>
            <a:off x="6353612" y="4143161"/>
            <a:ext cx="4823217" cy="1323439"/>
          </a:xfrm>
          <a:prstGeom prst="rect">
            <a:avLst/>
          </a:prstGeom>
          <a:noFill/>
        </p:spPr>
        <p:txBody>
          <a:bodyPr wrap="square" rtlCol="0">
            <a:spAutoFit/>
          </a:bodyPr>
          <a:lstStyle/>
          <a:p>
            <a:r>
              <a:rPr lang="en-US" sz="4000" dirty="0">
                <a:latin typeface="Helvetica"/>
                <a:cs typeface="Helvetica"/>
              </a:rPr>
              <a:t>s</a:t>
            </a:r>
            <a:r>
              <a:rPr lang="en-US" sz="4000" dirty="0" smtClean="0">
                <a:latin typeface="Helvetica"/>
                <a:cs typeface="Helvetica"/>
              </a:rPr>
              <a:t>econd</a:t>
            </a:r>
          </a:p>
          <a:p>
            <a:endParaRPr lang="en-US" sz="4000" dirty="0">
              <a:latin typeface="Helvetica"/>
              <a:cs typeface="Helvetica"/>
            </a:endParaRPr>
          </a:p>
        </p:txBody>
      </p:sp>
      <p:sp>
        <p:nvSpPr>
          <p:cNvPr id="7" name="TextBox 6"/>
          <p:cNvSpPr txBox="1"/>
          <p:nvPr/>
        </p:nvSpPr>
        <p:spPr>
          <a:xfrm>
            <a:off x="3287864" y="4758714"/>
            <a:ext cx="3891109" cy="707886"/>
          </a:xfrm>
          <a:prstGeom prst="rect">
            <a:avLst/>
          </a:prstGeom>
          <a:noFill/>
        </p:spPr>
        <p:txBody>
          <a:bodyPr wrap="none" rtlCol="0">
            <a:spAutoFit/>
          </a:bodyPr>
          <a:lstStyle/>
          <a:p>
            <a:r>
              <a:rPr lang="en-US" sz="4000" dirty="0">
                <a:latin typeface="Helvetica"/>
                <a:cs typeface="Helvetica"/>
              </a:rPr>
              <a:t>c</a:t>
            </a:r>
            <a:r>
              <a:rPr lang="en-US" sz="4000" dirty="0" smtClean="0">
                <a:latin typeface="Helvetica"/>
                <a:cs typeface="Helvetica"/>
              </a:rPr>
              <a:t>oming of Jesus</a:t>
            </a:r>
            <a:endParaRPr lang="en-US" sz="4000" dirty="0">
              <a:latin typeface="Helvetica"/>
              <a:cs typeface="Helvetica"/>
            </a:endParaRPr>
          </a:p>
        </p:txBody>
      </p:sp>
    </p:spTree>
    <p:extLst>
      <p:ext uri="{BB962C8B-B14F-4D97-AF65-F5344CB8AC3E}">
        <p14:creationId xmlns:p14="http://schemas.microsoft.com/office/powerpoint/2010/main" val="21185424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982" y="-1308848"/>
            <a:ext cx="7770813" cy="1429871"/>
          </a:xfrm>
        </p:spPr>
        <p:txBody>
          <a:bodyPr/>
          <a:lstStyle/>
          <a:p>
            <a:endParaRPr lang="en-US"/>
          </a:p>
        </p:txBody>
      </p:sp>
      <p:sp>
        <p:nvSpPr>
          <p:cNvPr id="3" name="Content Placeholder 2"/>
          <p:cNvSpPr>
            <a:spLocks noGrp="1"/>
          </p:cNvSpPr>
          <p:nvPr>
            <p:ph idx="1"/>
          </p:nvPr>
        </p:nvSpPr>
        <p:spPr>
          <a:xfrm>
            <a:off x="604982" y="679959"/>
            <a:ext cx="7770813" cy="5312132"/>
          </a:xfrm>
        </p:spPr>
        <p:txBody>
          <a:bodyPr>
            <a:normAutofit/>
          </a:bodyPr>
          <a:lstStyle/>
          <a:p>
            <a:pPr marL="0" indent="0">
              <a:buNone/>
            </a:pPr>
            <a:r>
              <a:rPr lang="en-US" sz="4000" dirty="0" smtClean="0">
                <a:latin typeface="Helvetica"/>
                <a:cs typeface="Helvetica"/>
              </a:rPr>
              <a:t>“But, beloved, do not forget this one thing, that with the Lord one day is as a thousand years, and a thousand years as one day.  The Lord is not slack concerning His promise, as some count slackness, but is longsuffering toward us, not willing that any</a:t>
            </a:r>
            <a:endParaRPr lang="en-US" sz="4000" dirty="0">
              <a:latin typeface="Helvetica"/>
              <a:cs typeface="Helvetica"/>
            </a:endParaRPr>
          </a:p>
        </p:txBody>
      </p:sp>
    </p:spTree>
    <p:extLst>
      <p:ext uri="{BB962C8B-B14F-4D97-AF65-F5344CB8AC3E}">
        <p14:creationId xmlns:p14="http://schemas.microsoft.com/office/powerpoint/2010/main" val="13797913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12948"/>
            <a:ext cx="7770813" cy="1429871"/>
          </a:xfrm>
        </p:spPr>
        <p:txBody>
          <a:bodyPr/>
          <a:lstStyle/>
          <a:p>
            <a:endParaRPr lang="en-US"/>
          </a:p>
        </p:txBody>
      </p:sp>
      <p:sp>
        <p:nvSpPr>
          <p:cNvPr id="3" name="Content Placeholder 2"/>
          <p:cNvSpPr>
            <a:spLocks noGrp="1"/>
          </p:cNvSpPr>
          <p:nvPr>
            <p:ph idx="1"/>
          </p:nvPr>
        </p:nvSpPr>
        <p:spPr>
          <a:xfrm>
            <a:off x="685800" y="1123553"/>
            <a:ext cx="7770813" cy="5734447"/>
          </a:xfrm>
        </p:spPr>
        <p:txBody>
          <a:bodyPr>
            <a:normAutofit/>
          </a:bodyPr>
          <a:lstStyle/>
          <a:p>
            <a:pPr marL="742950" indent="-742950">
              <a:buAutoNum type="arabicPeriod" startAt="2"/>
            </a:pPr>
            <a:r>
              <a:rPr lang="en-US" sz="4000" dirty="0" smtClean="0">
                <a:latin typeface="Helvetica"/>
                <a:cs typeface="Helvetica"/>
              </a:rPr>
              <a:t>Also confirmed by Manuel </a:t>
            </a:r>
          </a:p>
          <a:p>
            <a:pPr marL="0" indent="0">
              <a:buNone/>
            </a:pPr>
            <a:r>
              <a:rPr lang="en-US" sz="4000" dirty="0" smtClean="0">
                <a:latin typeface="Helvetica"/>
                <a:cs typeface="Helvetica"/>
              </a:rPr>
              <a:t>     </a:t>
            </a:r>
            <a:r>
              <a:rPr lang="en-US" sz="4000" dirty="0" err="1" smtClean="0">
                <a:latin typeface="Helvetica"/>
                <a:cs typeface="Helvetica"/>
              </a:rPr>
              <a:t>Lacunza</a:t>
            </a:r>
            <a:r>
              <a:rPr lang="en-US" sz="4000" dirty="0" smtClean="0">
                <a:latin typeface="Helvetica"/>
                <a:cs typeface="Helvetica"/>
              </a:rPr>
              <a:t> in South America</a:t>
            </a:r>
          </a:p>
          <a:p>
            <a:pPr marL="0" indent="0">
              <a:buNone/>
            </a:pPr>
            <a:r>
              <a:rPr lang="en-US" sz="4000" dirty="0" smtClean="0">
                <a:latin typeface="Helvetica"/>
                <a:cs typeface="Helvetica"/>
              </a:rPr>
              <a:t>     and Johann </a:t>
            </a:r>
            <a:r>
              <a:rPr lang="en-US" sz="4000" dirty="0" err="1" smtClean="0">
                <a:latin typeface="Helvetica"/>
                <a:cs typeface="Helvetica"/>
              </a:rPr>
              <a:t>Bengel</a:t>
            </a:r>
            <a:r>
              <a:rPr lang="en-US" sz="4000" dirty="0" smtClean="0">
                <a:latin typeface="Helvetica"/>
                <a:cs typeface="Helvetica"/>
              </a:rPr>
              <a:t> in Europe</a:t>
            </a:r>
          </a:p>
          <a:p>
            <a:pPr marL="0" indent="0">
              <a:buNone/>
            </a:pPr>
            <a:r>
              <a:rPr lang="en-US" sz="4000" dirty="0">
                <a:latin typeface="Helvetica"/>
                <a:cs typeface="Helvetica"/>
              </a:rPr>
              <a:t> </a:t>
            </a:r>
            <a:r>
              <a:rPr lang="en-US" sz="4000" dirty="0" smtClean="0">
                <a:latin typeface="Helvetica"/>
                <a:cs typeface="Helvetica"/>
              </a:rPr>
              <a:t>    among others.</a:t>
            </a:r>
            <a:endParaRPr lang="en-US" sz="4000" dirty="0">
              <a:latin typeface="Helvetica"/>
              <a:cs typeface="Helvetica"/>
            </a:endParaRPr>
          </a:p>
        </p:txBody>
      </p:sp>
    </p:spTree>
    <p:extLst>
      <p:ext uri="{BB962C8B-B14F-4D97-AF65-F5344CB8AC3E}">
        <p14:creationId xmlns:p14="http://schemas.microsoft.com/office/powerpoint/2010/main" val="371053482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1068317"/>
            <a:ext cx="7770813" cy="5639485"/>
          </a:xfrm>
        </p:spPr>
        <p:txBody>
          <a:bodyPr>
            <a:normAutofit/>
          </a:bodyPr>
          <a:lstStyle/>
          <a:p>
            <a:pPr marL="742950" indent="-742950">
              <a:buAutoNum type="arabicPeriod" startAt="3"/>
            </a:pPr>
            <a:r>
              <a:rPr lang="en-US" sz="4000" dirty="0" smtClean="0">
                <a:latin typeface="Helvetica"/>
                <a:cs typeface="Helvetica"/>
              </a:rPr>
              <a:t>Resulted in __________</a:t>
            </a:r>
          </a:p>
          <a:p>
            <a:pPr marL="0" indent="0">
              <a:buNone/>
            </a:pPr>
            <a:r>
              <a:rPr lang="en-US" sz="4000" dirty="0" smtClean="0">
                <a:latin typeface="Helvetica"/>
                <a:cs typeface="Helvetica"/>
              </a:rPr>
              <a:t>     _______________.</a:t>
            </a:r>
            <a:endParaRPr lang="en-US" sz="4000" dirty="0">
              <a:latin typeface="Helvetica"/>
              <a:cs typeface="Helvetica"/>
            </a:endParaRPr>
          </a:p>
        </p:txBody>
      </p:sp>
      <p:sp>
        <p:nvSpPr>
          <p:cNvPr id="4" name="TextBox 3"/>
          <p:cNvSpPr txBox="1"/>
          <p:nvPr/>
        </p:nvSpPr>
        <p:spPr>
          <a:xfrm>
            <a:off x="4367992" y="1068317"/>
            <a:ext cx="2493992" cy="707886"/>
          </a:xfrm>
          <a:prstGeom prst="rect">
            <a:avLst/>
          </a:prstGeom>
          <a:noFill/>
        </p:spPr>
        <p:txBody>
          <a:bodyPr wrap="none" rtlCol="0">
            <a:spAutoFit/>
          </a:bodyPr>
          <a:lstStyle/>
          <a:p>
            <a:r>
              <a:rPr lang="en-US" sz="4000" dirty="0" smtClean="0">
                <a:latin typeface="Helvetica"/>
                <a:cs typeface="Helvetica"/>
              </a:rPr>
              <a:t>The Great</a:t>
            </a:r>
            <a:endParaRPr lang="en-US" sz="4000" dirty="0">
              <a:latin typeface="Helvetica"/>
              <a:cs typeface="Helvetica"/>
            </a:endParaRPr>
          </a:p>
        </p:txBody>
      </p:sp>
      <p:sp>
        <p:nvSpPr>
          <p:cNvPr id="5" name="TextBox 4"/>
          <p:cNvSpPr txBox="1"/>
          <p:nvPr/>
        </p:nvSpPr>
        <p:spPr>
          <a:xfrm>
            <a:off x="1661736" y="1922971"/>
            <a:ext cx="3748843" cy="707886"/>
          </a:xfrm>
          <a:prstGeom prst="rect">
            <a:avLst/>
          </a:prstGeom>
          <a:noFill/>
        </p:spPr>
        <p:txBody>
          <a:bodyPr wrap="none" rtlCol="0">
            <a:spAutoFit/>
          </a:bodyPr>
          <a:lstStyle/>
          <a:p>
            <a:r>
              <a:rPr lang="en-US" sz="4000" dirty="0" smtClean="0">
                <a:latin typeface="Helvetica"/>
                <a:cs typeface="Helvetica"/>
              </a:rPr>
              <a:t>Disappointment</a:t>
            </a:r>
            <a:endParaRPr lang="en-US" sz="4000" dirty="0">
              <a:latin typeface="Helvetica"/>
              <a:cs typeface="Helvetica"/>
            </a:endParaRPr>
          </a:p>
        </p:txBody>
      </p:sp>
    </p:spTree>
    <p:extLst>
      <p:ext uri="{BB962C8B-B14F-4D97-AF65-F5344CB8AC3E}">
        <p14:creationId xmlns:p14="http://schemas.microsoft.com/office/powerpoint/2010/main" val="12596660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36689"/>
            <a:ext cx="7770813" cy="1429871"/>
          </a:xfrm>
        </p:spPr>
        <p:txBody>
          <a:bodyPr/>
          <a:lstStyle/>
          <a:p>
            <a:endParaRPr lang="en-US"/>
          </a:p>
        </p:txBody>
      </p:sp>
      <p:sp>
        <p:nvSpPr>
          <p:cNvPr id="3" name="Content Placeholder 2"/>
          <p:cNvSpPr>
            <a:spLocks noGrp="1"/>
          </p:cNvSpPr>
          <p:nvPr>
            <p:ph idx="1"/>
          </p:nvPr>
        </p:nvSpPr>
        <p:spPr>
          <a:xfrm>
            <a:off x="685800" y="427327"/>
            <a:ext cx="7770813" cy="5698836"/>
          </a:xfrm>
        </p:spPr>
        <p:txBody>
          <a:bodyPr>
            <a:normAutofit/>
          </a:bodyPr>
          <a:lstStyle/>
          <a:p>
            <a:pPr marL="0" indent="0">
              <a:buNone/>
            </a:pPr>
            <a:r>
              <a:rPr lang="en-US" sz="4000" dirty="0" smtClean="0">
                <a:latin typeface="Helvetica"/>
                <a:cs typeface="Helvetica"/>
              </a:rPr>
              <a:t>B.  Judgment in heaven.</a:t>
            </a:r>
            <a:endParaRPr lang="en-US" sz="4000" dirty="0">
              <a:latin typeface="Helvetica"/>
              <a:cs typeface="Helvetica"/>
            </a:endParaRPr>
          </a:p>
        </p:txBody>
      </p:sp>
      <p:sp>
        <p:nvSpPr>
          <p:cNvPr id="4" name="TextBox 3"/>
          <p:cNvSpPr txBox="1"/>
          <p:nvPr/>
        </p:nvSpPr>
        <p:spPr>
          <a:xfrm>
            <a:off x="1436214" y="1400681"/>
            <a:ext cx="7511641" cy="2554545"/>
          </a:xfrm>
          <a:prstGeom prst="rect">
            <a:avLst/>
          </a:prstGeom>
          <a:noFill/>
        </p:spPr>
        <p:txBody>
          <a:bodyPr wrap="none" rtlCol="0">
            <a:spAutoFit/>
          </a:bodyPr>
          <a:lstStyle/>
          <a:p>
            <a:pPr marL="742950" indent="-742950">
              <a:buAutoNum type="arabicPeriod"/>
            </a:pPr>
            <a:r>
              <a:rPr lang="en-US" sz="4000" dirty="0" smtClean="0">
                <a:latin typeface="Helvetica"/>
                <a:cs typeface="Helvetica"/>
              </a:rPr>
              <a:t>The sanctuary/temple</a:t>
            </a:r>
          </a:p>
          <a:p>
            <a:r>
              <a:rPr lang="en-US" sz="4000" dirty="0" smtClean="0">
                <a:latin typeface="Helvetica"/>
                <a:cs typeface="Helvetica"/>
              </a:rPr>
              <a:t>     services on earth symbolized</a:t>
            </a:r>
          </a:p>
          <a:p>
            <a:r>
              <a:rPr lang="en-US" sz="4000" dirty="0" smtClean="0">
                <a:latin typeface="Helvetica"/>
                <a:cs typeface="Helvetica"/>
              </a:rPr>
              <a:t>     what happens in heaven:</a:t>
            </a:r>
          </a:p>
          <a:p>
            <a:r>
              <a:rPr lang="en-US" sz="4000" dirty="0" smtClean="0">
                <a:latin typeface="Helvetica"/>
                <a:cs typeface="Helvetica"/>
              </a:rPr>
              <a:t>     Hebrews 8:1-2, 5.</a:t>
            </a:r>
            <a:endParaRPr lang="en-US" sz="4000" dirty="0">
              <a:latin typeface="Helvetica"/>
              <a:cs typeface="Helvetica"/>
            </a:endParaRPr>
          </a:p>
        </p:txBody>
      </p:sp>
    </p:spTree>
    <p:extLst>
      <p:ext uri="{BB962C8B-B14F-4D97-AF65-F5344CB8AC3E}">
        <p14:creationId xmlns:p14="http://schemas.microsoft.com/office/powerpoint/2010/main" val="117495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12948"/>
            <a:ext cx="7770813" cy="1429871"/>
          </a:xfrm>
        </p:spPr>
        <p:txBody>
          <a:bodyPr/>
          <a:lstStyle/>
          <a:p>
            <a:endParaRPr lang="en-US"/>
          </a:p>
        </p:txBody>
      </p:sp>
      <p:sp>
        <p:nvSpPr>
          <p:cNvPr id="3" name="Content Placeholder 2"/>
          <p:cNvSpPr>
            <a:spLocks noGrp="1"/>
          </p:cNvSpPr>
          <p:nvPr>
            <p:ph idx="1"/>
          </p:nvPr>
        </p:nvSpPr>
        <p:spPr>
          <a:xfrm>
            <a:off x="685800" y="451067"/>
            <a:ext cx="7770813" cy="5675096"/>
          </a:xfrm>
        </p:spPr>
        <p:txBody>
          <a:bodyPr>
            <a:normAutofit/>
          </a:bodyPr>
          <a:lstStyle/>
          <a:p>
            <a:pPr marL="0" indent="0">
              <a:buNone/>
            </a:pPr>
            <a:r>
              <a:rPr lang="en-US" sz="4000" dirty="0" smtClean="0">
                <a:latin typeface="Helvetica"/>
                <a:cs typeface="Helvetica"/>
              </a:rPr>
              <a:t>“Now this is the main point of the things we are saying: We have such a High Priest, who is seated at the right hand of the throne of the Majesty in the heavens, a Minister of the sanctuary and of the true tabernacle which the Lord erected, and not man. . .</a:t>
            </a:r>
            <a:endParaRPr lang="en-US" sz="4000" dirty="0">
              <a:latin typeface="Helvetica"/>
              <a:cs typeface="Helvetica"/>
            </a:endParaRPr>
          </a:p>
        </p:txBody>
      </p:sp>
    </p:spTree>
    <p:extLst>
      <p:ext uri="{BB962C8B-B14F-4D97-AF65-F5344CB8AC3E}">
        <p14:creationId xmlns:p14="http://schemas.microsoft.com/office/powerpoint/2010/main" val="163264872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451067"/>
            <a:ext cx="7770813" cy="5675096"/>
          </a:xfrm>
        </p:spPr>
        <p:txBody>
          <a:bodyPr>
            <a:normAutofit/>
          </a:bodyPr>
          <a:lstStyle/>
          <a:p>
            <a:pPr marL="0" indent="0">
              <a:buNone/>
            </a:pPr>
            <a:r>
              <a:rPr lang="en-US" sz="4000" dirty="0">
                <a:latin typeface="Helvetica"/>
                <a:cs typeface="Helvetica"/>
              </a:rPr>
              <a:t>w</a:t>
            </a:r>
            <a:r>
              <a:rPr lang="en-US" sz="4000" dirty="0" smtClean="0">
                <a:latin typeface="Helvetica"/>
                <a:cs typeface="Helvetica"/>
              </a:rPr>
              <a:t>ho serve the copy and shadow of the heavenly things, as Moses was divinely instructed when he was about to make the tabernacle.  For He said, ‘See that you make all things according to the pattern shown you on the mountain.’”</a:t>
            </a:r>
            <a:endParaRPr lang="en-US" sz="4000" dirty="0">
              <a:latin typeface="Helvetica"/>
              <a:cs typeface="Helvetica"/>
            </a:endParaRPr>
          </a:p>
        </p:txBody>
      </p:sp>
    </p:spTree>
    <p:extLst>
      <p:ext uri="{BB962C8B-B14F-4D97-AF65-F5344CB8AC3E}">
        <p14:creationId xmlns:p14="http://schemas.microsoft.com/office/powerpoint/2010/main" val="147510876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12948"/>
            <a:ext cx="7770813" cy="1429871"/>
          </a:xfrm>
        </p:spPr>
        <p:txBody>
          <a:bodyPr/>
          <a:lstStyle/>
          <a:p>
            <a:endParaRPr lang="en-US"/>
          </a:p>
        </p:txBody>
      </p:sp>
      <p:sp>
        <p:nvSpPr>
          <p:cNvPr id="3" name="Content Placeholder 2"/>
          <p:cNvSpPr>
            <a:spLocks noGrp="1"/>
          </p:cNvSpPr>
          <p:nvPr>
            <p:ph idx="1"/>
          </p:nvPr>
        </p:nvSpPr>
        <p:spPr>
          <a:xfrm>
            <a:off x="685800" y="427327"/>
            <a:ext cx="7770813" cy="5698836"/>
          </a:xfrm>
        </p:spPr>
        <p:txBody>
          <a:bodyPr>
            <a:normAutofit/>
          </a:bodyPr>
          <a:lstStyle/>
          <a:p>
            <a:pPr marL="742950" indent="-742950">
              <a:buAutoNum type="arabicPeriod" startAt="2"/>
            </a:pPr>
            <a:r>
              <a:rPr lang="en-US" sz="4000" dirty="0" smtClean="0">
                <a:latin typeface="Helvetica"/>
                <a:cs typeface="Helvetica"/>
              </a:rPr>
              <a:t>The Day of Atonement ritual:</a:t>
            </a:r>
          </a:p>
          <a:p>
            <a:pPr marL="0" indent="0">
              <a:buNone/>
            </a:pPr>
            <a:r>
              <a:rPr lang="en-US" sz="4000" dirty="0" smtClean="0">
                <a:latin typeface="Helvetica"/>
                <a:cs typeface="Helvetica"/>
              </a:rPr>
              <a:t>      Leviticus 16:29-30.</a:t>
            </a:r>
            <a:endParaRPr lang="en-US" sz="4000" dirty="0">
              <a:latin typeface="Helvetica"/>
              <a:cs typeface="Helvetica"/>
            </a:endParaRPr>
          </a:p>
        </p:txBody>
      </p:sp>
      <p:sp>
        <p:nvSpPr>
          <p:cNvPr id="4" name="TextBox 3"/>
          <p:cNvSpPr txBox="1"/>
          <p:nvPr/>
        </p:nvSpPr>
        <p:spPr>
          <a:xfrm>
            <a:off x="709539" y="2433388"/>
            <a:ext cx="7825480" cy="3785652"/>
          </a:xfrm>
          <a:prstGeom prst="rect">
            <a:avLst/>
          </a:prstGeom>
          <a:noFill/>
        </p:spPr>
        <p:txBody>
          <a:bodyPr wrap="none" rtlCol="0">
            <a:spAutoFit/>
          </a:bodyPr>
          <a:lstStyle/>
          <a:p>
            <a:r>
              <a:rPr lang="en-US" sz="4000" dirty="0" smtClean="0">
                <a:latin typeface="Helvetica"/>
                <a:cs typeface="Helvetica"/>
              </a:rPr>
              <a:t>“This shall be a statute forever for</a:t>
            </a:r>
          </a:p>
          <a:p>
            <a:r>
              <a:rPr lang="en-US" sz="4000" dirty="0">
                <a:latin typeface="Helvetica"/>
                <a:cs typeface="Helvetica"/>
              </a:rPr>
              <a:t>y</a:t>
            </a:r>
            <a:r>
              <a:rPr lang="en-US" sz="4000" dirty="0" smtClean="0">
                <a:latin typeface="Helvetica"/>
                <a:cs typeface="Helvetica"/>
              </a:rPr>
              <a:t>ou: in the seventh month, on the </a:t>
            </a:r>
          </a:p>
          <a:p>
            <a:r>
              <a:rPr lang="en-US" sz="4000" dirty="0">
                <a:latin typeface="Helvetica"/>
                <a:cs typeface="Helvetica"/>
              </a:rPr>
              <a:t>t</a:t>
            </a:r>
            <a:r>
              <a:rPr lang="en-US" sz="4000" dirty="0" smtClean="0">
                <a:latin typeface="Helvetica"/>
                <a:cs typeface="Helvetica"/>
              </a:rPr>
              <a:t>enth day of the month, you shall</a:t>
            </a:r>
          </a:p>
          <a:p>
            <a:r>
              <a:rPr lang="en-US" sz="4000" dirty="0">
                <a:latin typeface="Helvetica"/>
                <a:cs typeface="Helvetica"/>
              </a:rPr>
              <a:t>a</a:t>
            </a:r>
            <a:r>
              <a:rPr lang="en-US" sz="4000" dirty="0" smtClean="0">
                <a:latin typeface="Helvetica"/>
                <a:cs typeface="Helvetica"/>
              </a:rPr>
              <a:t>fflict your souls, and do no work</a:t>
            </a:r>
          </a:p>
          <a:p>
            <a:r>
              <a:rPr lang="en-US" sz="4000" dirty="0">
                <a:latin typeface="Helvetica"/>
                <a:cs typeface="Helvetica"/>
              </a:rPr>
              <a:t>a</a:t>
            </a:r>
            <a:r>
              <a:rPr lang="en-US" sz="4000" dirty="0" smtClean="0">
                <a:latin typeface="Helvetica"/>
                <a:cs typeface="Helvetica"/>
              </a:rPr>
              <a:t>t all, whether a native of your </a:t>
            </a:r>
          </a:p>
          <a:p>
            <a:r>
              <a:rPr lang="en-US" sz="4000" dirty="0">
                <a:latin typeface="Helvetica"/>
                <a:cs typeface="Helvetica"/>
              </a:rPr>
              <a:t>o</a:t>
            </a:r>
            <a:r>
              <a:rPr lang="en-US" sz="4000" dirty="0" smtClean="0">
                <a:latin typeface="Helvetica"/>
                <a:cs typeface="Helvetica"/>
              </a:rPr>
              <a:t>wn country or a stranger who</a:t>
            </a:r>
            <a:endParaRPr lang="en-US" sz="4000" dirty="0">
              <a:latin typeface="Helvetica"/>
              <a:cs typeface="Helvetica"/>
            </a:endParaRPr>
          </a:p>
        </p:txBody>
      </p:sp>
    </p:spTree>
    <p:extLst>
      <p:ext uri="{BB962C8B-B14F-4D97-AF65-F5344CB8AC3E}">
        <p14:creationId xmlns:p14="http://schemas.microsoft.com/office/powerpoint/2010/main" val="32662492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985226"/>
            <a:ext cx="7770813" cy="5710706"/>
          </a:xfrm>
        </p:spPr>
        <p:txBody>
          <a:bodyPr>
            <a:normAutofit/>
          </a:bodyPr>
          <a:lstStyle/>
          <a:p>
            <a:pPr marL="0" indent="0">
              <a:buNone/>
            </a:pPr>
            <a:r>
              <a:rPr lang="en-US" sz="4000" dirty="0">
                <a:latin typeface="Helvetica"/>
                <a:cs typeface="Helvetica"/>
              </a:rPr>
              <a:t>d</a:t>
            </a:r>
            <a:r>
              <a:rPr lang="en-US" sz="4000" dirty="0" smtClean="0">
                <a:latin typeface="Helvetica"/>
                <a:cs typeface="Helvetica"/>
              </a:rPr>
              <a:t>wells among you.  For on that day the priest shall make atonement for you, to cleanse you, that you may be clean from all your sins before the LORD. </a:t>
            </a:r>
            <a:endParaRPr lang="en-US" sz="4000" dirty="0">
              <a:latin typeface="Helvetica"/>
              <a:cs typeface="Helvetica"/>
            </a:endParaRPr>
          </a:p>
        </p:txBody>
      </p:sp>
    </p:spTree>
    <p:extLst>
      <p:ext uri="{BB962C8B-B14F-4D97-AF65-F5344CB8AC3E}">
        <p14:creationId xmlns:p14="http://schemas.microsoft.com/office/powerpoint/2010/main" val="283461688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676601"/>
            <a:ext cx="7770813" cy="5449562"/>
          </a:xfrm>
        </p:spPr>
        <p:txBody>
          <a:bodyPr>
            <a:normAutofit/>
          </a:bodyPr>
          <a:lstStyle/>
          <a:p>
            <a:pPr marL="0" indent="0">
              <a:buNone/>
            </a:pPr>
            <a:r>
              <a:rPr lang="en-US" sz="4000" dirty="0" smtClean="0">
                <a:latin typeface="Helvetica"/>
                <a:cs typeface="Helvetica"/>
              </a:rPr>
              <a:t>IV.  Living on Borrowed Time.</a:t>
            </a:r>
            <a:endParaRPr lang="en-US" sz="4000" dirty="0">
              <a:latin typeface="Helvetica"/>
              <a:cs typeface="Helvetica"/>
            </a:endParaRPr>
          </a:p>
        </p:txBody>
      </p:sp>
      <p:sp>
        <p:nvSpPr>
          <p:cNvPr id="4" name="TextBox 3"/>
          <p:cNvSpPr txBox="1"/>
          <p:nvPr/>
        </p:nvSpPr>
        <p:spPr>
          <a:xfrm>
            <a:off x="1543041" y="1749242"/>
            <a:ext cx="4518284" cy="707886"/>
          </a:xfrm>
          <a:prstGeom prst="rect">
            <a:avLst/>
          </a:prstGeom>
          <a:noFill/>
        </p:spPr>
        <p:txBody>
          <a:bodyPr wrap="none" rtlCol="0">
            <a:spAutoFit/>
          </a:bodyPr>
          <a:lstStyle/>
          <a:p>
            <a:r>
              <a:rPr lang="en-US" sz="4000" dirty="0" smtClean="0">
                <a:latin typeface="Helvetica"/>
                <a:cs typeface="Helvetica"/>
              </a:rPr>
              <a:t>A.  Why judgment?</a:t>
            </a:r>
            <a:endParaRPr lang="en-US" sz="4000" dirty="0">
              <a:latin typeface="Helvetica"/>
              <a:cs typeface="Helvetica"/>
            </a:endParaRPr>
          </a:p>
        </p:txBody>
      </p:sp>
      <p:sp>
        <p:nvSpPr>
          <p:cNvPr id="5" name="TextBox 4"/>
          <p:cNvSpPr txBox="1"/>
          <p:nvPr/>
        </p:nvSpPr>
        <p:spPr>
          <a:xfrm>
            <a:off x="2267083" y="2943809"/>
            <a:ext cx="6353021" cy="1323439"/>
          </a:xfrm>
          <a:prstGeom prst="rect">
            <a:avLst/>
          </a:prstGeom>
          <a:noFill/>
        </p:spPr>
        <p:txBody>
          <a:bodyPr wrap="none" rtlCol="0">
            <a:spAutoFit/>
          </a:bodyPr>
          <a:lstStyle/>
          <a:p>
            <a:pPr marL="742950" indent="-742950">
              <a:buAutoNum type="arabicPeriod"/>
            </a:pPr>
            <a:r>
              <a:rPr lang="en-US" sz="4000" dirty="0" smtClean="0">
                <a:latin typeface="Helvetica"/>
                <a:cs typeface="Helvetica"/>
              </a:rPr>
              <a:t>___________________</a:t>
            </a:r>
          </a:p>
          <a:p>
            <a:r>
              <a:rPr lang="en-US" sz="4000" dirty="0" smtClean="0">
                <a:latin typeface="Helvetica"/>
                <a:cs typeface="Helvetica"/>
              </a:rPr>
              <a:t>     ___________.</a:t>
            </a:r>
            <a:endParaRPr lang="en-US" sz="4000" dirty="0">
              <a:latin typeface="Helvetica"/>
              <a:cs typeface="Helvetica"/>
            </a:endParaRPr>
          </a:p>
        </p:txBody>
      </p:sp>
      <p:sp>
        <p:nvSpPr>
          <p:cNvPr id="6" name="TextBox 5"/>
          <p:cNvSpPr txBox="1"/>
          <p:nvPr/>
        </p:nvSpPr>
        <p:spPr>
          <a:xfrm>
            <a:off x="3335342" y="2943809"/>
            <a:ext cx="3759362" cy="707886"/>
          </a:xfrm>
          <a:prstGeom prst="rect">
            <a:avLst/>
          </a:prstGeom>
          <a:noFill/>
        </p:spPr>
        <p:txBody>
          <a:bodyPr wrap="none" rtlCol="0">
            <a:spAutoFit/>
          </a:bodyPr>
          <a:lstStyle/>
          <a:p>
            <a:r>
              <a:rPr lang="en-US" sz="4000" dirty="0" smtClean="0">
                <a:latin typeface="Helvetica"/>
                <a:cs typeface="Helvetica"/>
              </a:rPr>
              <a:t>Vindicate God’s</a:t>
            </a:r>
            <a:endParaRPr lang="en-US" sz="4000" dirty="0">
              <a:latin typeface="Helvetica"/>
              <a:cs typeface="Helvetica"/>
            </a:endParaRPr>
          </a:p>
        </p:txBody>
      </p:sp>
      <p:sp>
        <p:nvSpPr>
          <p:cNvPr id="7" name="TextBox 6"/>
          <p:cNvSpPr txBox="1"/>
          <p:nvPr/>
        </p:nvSpPr>
        <p:spPr>
          <a:xfrm>
            <a:off x="3489646" y="3555040"/>
            <a:ext cx="2322922" cy="707886"/>
          </a:xfrm>
          <a:prstGeom prst="rect">
            <a:avLst/>
          </a:prstGeom>
          <a:noFill/>
        </p:spPr>
        <p:txBody>
          <a:bodyPr wrap="none" rtlCol="0">
            <a:spAutoFit/>
          </a:bodyPr>
          <a:lstStyle/>
          <a:p>
            <a:r>
              <a:rPr lang="en-US" sz="4000" dirty="0" smtClean="0">
                <a:latin typeface="Helvetica"/>
                <a:cs typeface="Helvetica"/>
              </a:rPr>
              <a:t>character</a:t>
            </a:r>
            <a:endParaRPr lang="en-US" sz="4000" dirty="0">
              <a:latin typeface="Helvetica"/>
              <a:cs typeface="Helvetica"/>
            </a:endParaRPr>
          </a:p>
        </p:txBody>
      </p:sp>
      <p:sp>
        <p:nvSpPr>
          <p:cNvPr id="8" name="TextBox 7"/>
          <p:cNvSpPr txBox="1"/>
          <p:nvPr/>
        </p:nvSpPr>
        <p:spPr>
          <a:xfrm>
            <a:off x="2267083" y="4629372"/>
            <a:ext cx="6058069" cy="1323439"/>
          </a:xfrm>
          <a:prstGeom prst="rect">
            <a:avLst/>
          </a:prstGeom>
          <a:noFill/>
        </p:spPr>
        <p:txBody>
          <a:bodyPr wrap="none" rtlCol="0">
            <a:spAutoFit/>
          </a:bodyPr>
          <a:lstStyle/>
          <a:p>
            <a:pPr marL="742950" indent="-742950">
              <a:buAutoNum type="arabicPeriod" startAt="2"/>
            </a:pPr>
            <a:r>
              <a:rPr lang="en-US" sz="4000" dirty="0" smtClean="0">
                <a:latin typeface="Helvetica"/>
                <a:cs typeface="Helvetica"/>
              </a:rPr>
              <a:t>Establish God’s _____</a:t>
            </a:r>
          </a:p>
          <a:p>
            <a:r>
              <a:rPr lang="en-US" sz="4000" dirty="0" smtClean="0">
                <a:latin typeface="Helvetica"/>
                <a:cs typeface="Helvetica"/>
              </a:rPr>
              <a:t>     and ________.</a:t>
            </a:r>
            <a:endParaRPr lang="en-US" sz="4000" dirty="0">
              <a:latin typeface="Helvetica"/>
              <a:cs typeface="Helvetica"/>
            </a:endParaRPr>
          </a:p>
        </p:txBody>
      </p:sp>
      <p:sp>
        <p:nvSpPr>
          <p:cNvPr id="9" name="TextBox 8"/>
          <p:cNvSpPr txBox="1"/>
          <p:nvPr/>
        </p:nvSpPr>
        <p:spPr>
          <a:xfrm>
            <a:off x="6908074" y="4629372"/>
            <a:ext cx="1125679" cy="707886"/>
          </a:xfrm>
          <a:prstGeom prst="rect">
            <a:avLst/>
          </a:prstGeom>
          <a:noFill/>
        </p:spPr>
        <p:txBody>
          <a:bodyPr wrap="none" rtlCol="0">
            <a:spAutoFit/>
          </a:bodyPr>
          <a:lstStyle/>
          <a:p>
            <a:r>
              <a:rPr lang="en-US" sz="4000" dirty="0" smtClean="0">
                <a:latin typeface="Helvetica"/>
                <a:cs typeface="Helvetica"/>
              </a:rPr>
              <a:t>love</a:t>
            </a:r>
            <a:endParaRPr lang="en-US" sz="4000" dirty="0">
              <a:latin typeface="Helvetica"/>
              <a:cs typeface="Helvetica"/>
            </a:endParaRPr>
          </a:p>
        </p:txBody>
      </p:sp>
      <p:sp>
        <p:nvSpPr>
          <p:cNvPr id="10" name="TextBox 9"/>
          <p:cNvSpPr txBox="1"/>
          <p:nvPr/>
        </p:nvSpPr>
        <p:spPr>
          <a:xfrm>
            <a:off x="4261166" y="5268665"/>
            <a:ext cx="1664288" cy="707886"/>
          </a:xfrm>
          <a:prstGeom prst="rect">
            <a:avLst/>
          </a:prstGeom>
          <a:noFill/>
        </p:spPr>
        <p:txBody>
          <a:bodyPr wrap="none" rtlCol="0">
            <a:spAutoFit/>
          </a:bodyPr>
          <a:lstStyle/>
          <a:p>
            <a:r>
              <a:rPr lang="en-US" sz="4000" dirty="0" smtClean="0">
                <a:latin typeface="Helvetica"/>
                <a:cs typeface="Helvetica"/>
              </a:rPr>
              <a:t>justice</a:t>
            </a:r>
            <a:endParaRPr lang="en-US" sz="4000" dirty="0">
              <a:latin typeface="Helvetica"/>
              <a:cs typeface="Helvetica"/>
            </a:endParaRPr>
          </a:p>
        </p:txBody>
      </p:sp>
    </p:spTree>
    <p:extLst>
      <p:ext uri="{BB962C8B-B14F-4D97-AF65-F5344CB8AC3E}">
        <p14:creationId xmlns:p14="http://schemas.microsoft.com/office/powerpoint/2010/main" val="28305306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strips(down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strips(down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strips(downLef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downLeft)">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12948"/>
            <a:ext cx="7770813" cy="1429871"/>
          </a:xfrm>
        </p:spPr>
        <p:txBody>
          <a:bodyPr/>
          <a:lstStyle/>
          <a:p>
            <a:endParaRPr lang="en-US"/>
          </a:p>
        </p:txBody>
      </p:sp>
      <p:sp>
        <p:nvSpPr>
          <p:cNvPr id="3" name="Content Placeholder 2"/>
          <p:cNvSpPr>
            <a:spLocks noGrp="1"/>
          </p:cNvSpPr>
          <p:nvPr>
            <p:ph idx="1"/>
          </p:nvPr>
        </p:nvSpPr>
        <p:spPr>
          <a:xfrm>
            <a:off x="685800" y="1460033"/>
            <a:ext cx="7770813" cy="4974755"/>
          </a:xfrm>
        </p:spPr>
        <p:txBody>
          <a:bodyPr>
            <a:normAutofit/>
          </a:bodyPr>
          <a:lstStyle/>
          <a:p>
            <a:pPr marL="742950" indent="-742950">
              <a:buAutoNum type="alphaUcPeriod" startAt="2"/>
            </a:pPr>
            <a:r>
              <a:rPr lang="en-US" sz="4000" dirty="0" smtClean="0">
                <a:latin typeface="Helvetica"/>
                <a:cs typeface="Helvetica"/>
              </a:rPr>
              <a:t>Judgment can end at any </a:t>
            </a:r>
          </a:p>
          <a:p>
            <a:pPr marL="0" indent="0">
              <a:buNone/>
            </a:pPr>
            <a:r>
              <a:rPr lang="en-US" sz="4000" dirty="0" smtClean="0">
                <a:latin typeface="Helvetica"/>
                <a:cs typeface="Helvetica"/>
              </a:rPr>
              <a:t>     moment.</a:t>
            </a:r>
            <a:endParaRPr lang="en-US" sz="4000" dirty="0">
              <a:latin typeface="Helvetica"/>
              <a:cs typeface="Helvetica"/>
            </a:endParaRPr>
          </a:p>
        </p:txBody>
      </p:sp>
    </p:spTree>
    <p:extLst>
      <p:ext uri="{BB962C8B-B14F-4D97-AF65-F5344CB8AC3E}">
        <p14:creationId xmlns:p14="http://schemas.microsoft.com/office/powerpoint/2010/main" val="15967178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0527" y="-1308848"/>
            <a:ext cx="7770813" cy="1429871"/>
          </a:xfrm>
        </p:spPr>
        <p:txBody>
          <a:bodyPr/>
          <a:lstStyle/>
          <a:p>
            <a:endParaRPr lang="en-US"/>
          </a:p>
        </p:txBody>
      </p:sp>
      <p:sp>
        <p:nvSpPr>
          <p:cNvPr id="3" name="Content Placeholder 2"/>
          <p:cNvSpPr>
            <a:spLocks noGrp="1"/>
          </p:cNvSpPr>
          <p:nvPr>
            <p:ph idx="1"/>
          </p:nvPr>
        </p:nvSpPr>
        <p:spPr>
          <a:xfrm>
            <a:off x="685800" y="1327728"/>
            <a:ext cx="7770813" cy="2990273"/>
          </a:xfrm>
        </p:spPr>
        <p:txBody>
          <a:bodyPr>
            <a:normAutofit/>
          </a:bodyPr>
          <a:lstStyle/>
          <a:p>
            <a:pPr marL="0" indent="0">
              <a:buNone/>
            </a:pPr>
            <a:r>
              <a:rPr lang="en-US" sz="4000" dirty="0">
                <a:latin typeface="Helvetica"/>
                <a:cs typeface="Helvetica"/>
              </a:rPr>
              <a:t>s</a:t>
            </a:r>
            <a:r>
              <a:rPr lang="en-US" sz="4000" dirty="0" smtClean="0">
                <a:latin typeface="Helvetica"/>
                <a:cs typeface="Helvetica"/>
              </a:rPr>
              <a:t>hould perish but that all should come to repentance.”</a:t>
            </a:r>
            <a:endParaRPr lang="en-US" sz="4000" dirty="0">
              <a:latin typeface="Helvetica"/>
              <a:cs typeface="Helvetica"/>
            </a:endParaRPr>
          </a:p>
        </p:txBody>
      </p:sp>
    </p:spTree>
    <p:extLst>
      <p:ext uri="{BB962C8B-B14F-4D97-AF65-F5344CB8AC3E}">
        <p14:creationId xmlns:p14="http://schemas.microsoft.com/office/powerpoint/2010/main" val="239622405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91613"/>
            <a:ext cx="7770813" cy="1429871"/>
          </a:xfrm>
        </p:spPr>
        <p:txBody>
          <a:bodyPr/>
          <a:lstStyle/>
          <a:p>
            <a:endParaRPr lang="en-US"/>
          </a:p>
        </p:txBody>
      </p:sp>
      <p:sp>
        <p:nvSpPr>
          <p:cNvPr id="3" name="Content Placeholder 2"/>
          <p:cNvSpPr>
            <a:spLocks noGrp="1"/>
          </p:cNvSpPr>
          <p:nvPr>
            <p:ph idx="1"/>
          </p:nvPr>
        </p:nvSpPr>
        <p:spPr>
          <a:xfrm>
            <a:off x="685800" y="506778"/>
            <a:ext cx="7770813" cy="4257022"/>
          </a:xfrm>
        </p:spPr>
        <p:txBody>
          <a:bodyPr>
            <a:normAutofit/>
          </a:bodyPr>
          <a:lstStyle/>
          <a:p>
            <a:pPr marL="857250" indent="-857250">
              <a:buAutoNum type="romanUcPeriod"/>
            </a:pPr>
            <a:r>
              <a:rPr lang="en-US" sz="4000" dirty="0" smtClean="0">
                <a:latin typeface="Helvetica"/>
                <a:cs typeface="Helvetica"/>
              </a:rPr>
              <a:t>Daniel’s Vision of Daniel       </a:t>
            </a:r>
          </a:p>
          <a:p>
            <a:pPr marL="0" indent="0">
              <a:buNone/>
            </a:pPr>
            <a:r>
              <a:rPr lang="en-US" sz="4000" dirty="0" smtClean="0">
                <a:latin typeface="Helvetica"/>
                <a:cs typeface="Helvetica"/>
              </a:rPr>
              <a:t>      Chapter 8.</a:t>
            </a:r>
            <a:endParaRPr lang="en-US" sz="4000" dirty="0">
              <a:latin typeface="Helvetica"/>
              <a:cs typeface="Helvetica"/>
            </a:endParaRPr>
          </a:p>
        </p:txBody>
      </p:sp>
      <p:sp>
        <p:nvSpPr>
          <p:cNvPr id="4" name="TextBox 3"/>
          <p:cNvSpPr txBox="1"/>
          <p:nvPr/>
        </p:nvSpPr>
        <p:spPr>
          <a:xfrm>
            <a:off x="1599447" y="2632365"/>
            <a:ext cx="6801862" cy="1323439"/>
          </a:xfrm>
          <a:prstGeom prst="rect">
            <a:avLst/>
          </a:prstGeom>
          <a:noFill/>
        </p:spPr>
        <p:txBody>
          <a:bodyPr wrap="none" rtlCol="0">
            <a:spAutoFit/>
          </a:bodyPr>
          <a:lstStyle/>
          <a:p>
            <a:pPr marL="742950" indent="-742950">
              <a:buAutoNum type="alphaUcPeriod"/>
            </a:pPr>
            <a:r>
              <a:rPr lang="en-US" sz="4000" dirty="0" smtClean="0">
                <a:latin typeface="Helvetica"/>
                <a:cs typeface="Helvetica"/>
              </a:rPr>
              <a:t>Key question and answer:</a:t>
            </a:r>
          </a:p>
          <a:p>
            <a:r>
              <a:rPr lang="en-US" sz="4000" dirty="0" smtClean="0">
                <a:latin typeface="Helvetica"/>
                <a:cs typeface="Helvetica"/>
              </a:rPr>
              <a:t>     Daniel 8:13, 14.</a:t>
            </a:r>
            <a:endParaRPr lang="en-US" sz="4000" dirty="0">
              <a:latin typeface="Helvetica"/>
              <a:cs typeface="Helvetica"/>
            </a:endParaRPr>
          </a:p>
        </p:txBody>
      </p:sp>
    </p:spTree>
    <p:extLst>
      <p:ext uri="{BB962C8B-B14F-4D97-AF65-F5344CB8AC3E}">
        <p14:creationId xmlns:p14="http://schemas.microsoft.com/office/powerpoint/2010/main" val="25904680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82" y="-1429871"/>
            <a:ext cx="7770813" cy="1429871"/>
          </a:xfrm>
        </p:spPr>
        <p:txBody>
          <a:bodyPr/>
          <a:lstStyle/>
          <a:p>
            <a:endParaRPr lang="en-US"/>
          </a:p>
        </p:txBody>
      </p:sp>
      <p:sp>
        <p:nvSpPr>
          <p:cNvPr id="3" name="Content Placeholder 2"/>
          <p:cNvSpPr>
            <a:spLocks noGrp="1"/>
          </p:cNvSpPr>
          <p:nvPr>
            <p:ph idx="1"/>
          </p:nvPr>
        </p:nvSpPr>
        <p:spPr>
          <a:xfrm>
            <a:off x="604982" y="541412"/>
            <a:ext cx="7770813" cy="5589223"/>
          </a:xfrm>
        </p:spPr>
        <p:txBody>
          <a:bodyPr>
            <a:normAutofit/>
          </a:bodyPr>
          <a:lstStyle/>
          <a:p>
            <a:pPr marL="0" indent="0">
              <a:buNone/>
            </a:pPr>
            <a:r>
              <a:rPr lang="en-US" sz="4000" dirty="0" smtClean="0">
                <a:latin typeface="Helvetica"/>
                <a:cs typeface="Helvetica"/>
              </a:rPr>
              <a:t>“Then I heard a holy one speaking; and another holy one said to that certain one who was speaking, ‘How long will the vision be, concerning the daily sacrifices and transgression of desolation, the giving of both the sanctuary and the host to be trampled underfoot?’</a:t>
            </a:r>
            <a:endParaRPr lang="en-US" sz="4000" dirty="0">
              <a:latin typeface="Helvetica"/>
              <a:cs typeface="Helvetica"/>
            </a:endParaRPr>
          </a:p>
        </p:txBody>
      </p:sp>
    </p:spTree>
    <p:extLst>
      <p:ext uri="{BB962C8B-B14F-4D97-AF65-F5344CB8AC3E}">
        <p14:creationId xmlns:p14="http://schemas.microsoft.com/office/powerpoint/2010/main" val="214967831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49159"/>
            <a:ext cx="7770813" cy="1429871"/>
          </a:xfrm>
        </p:spPr>
        <p:txBody>
          <a:bodyPr/>
          <a:lstStyle/>
          <a:p>
            <a:endParaRPr lang="en-US"/>
          </a:p>
        </p:txBody>
      </p:sp>
      <p:sp>
        <p:nvSpPr>
          <p:cNvPr id="3" name="Content Placeholder 2"/>
          <p:cNvSpPr>
            <a:spLocks noGrp="1"/>
          </p:cNvSpPr>
          <p:nvPr>
            <p:ph idx="1"/>
          </p:nvPr>
        </p:nvSpPr>
        <p:spPr>
          <a:xfrm>
            <a:off x="835891" y="1119909"/>
            <a:ext cx="7770813" cy="5179436"/>
          </a:xfrm>
        </p:spPr>
        <p:txBody>
          <a:bodyPr>
            <a:normAutofit/>
          </a:bodyPr>
          <a:lstStyle/>
          <a:p>
            <a:pPr marL="0" indent="0">
              <a:buNone/>
            </a:pPr>
            <a:r>
              <a:rPr lang="en-US" sz="4000" dirty="0" smtClean="0">
                <a:latin typeface="Helvetica"/>
                <a:cs typeface="Helvetica"/>
              </a:rPr>
              <a:t>And he said to me, ‘For two thousand three hundred days; then the sanctuary shall be cleansed.’”</a:t>
            </a:r>
            <a:endParaRPr lang="en-US" sz="4000" dirty="0">
              <a:latin typeface="Helvetica"/>
              <a:cs typeface="Helvetica"/>
            </a:endParaRPr>
          </a:p>
        </p:txBody>
      </p:sp>
    </p:spTree>
    <p:extLst>
      <p:ext uri="{BB962C8B-B14F-4D97-AF65-F5344CB8AC3E}">
        <p14:creationId xmlns:p14="http://schemas.microsoft.com/office/powerpoint/2010/main" val="30636333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308848"/>
            <a:ext cx="7770813" cy="1429871"/>
          </a:xfrm>
        </p:spPr>
        <p:txBody>
          <a:bodyPr/>
          <a:lstStyle/>
          <a:p>
            <a:endParaRPr lang="en-US"/>
          </a:p>
        </p:txBody>
      </p:sp>
      <p:sp>
        <p:nvSpPr>
          <p:cNvPr id="3" name="Content Placeholder 2"/>
          <p:cNvSpPr>
            <a:spLocks noGrp="1"/>
          </p:cNvSpPr>
          <p:nvPr>
            <p:ph idx="1"/>
          </p:nvPr>
        </p:nvSpPr>
        <p:spPr>
          <a:xfrm>
            <a:off x="685800" y="473364"/>
            <a:ext cx="7770813" cy="5652799"/>
          </a:xfrm>
        </p:spPr>
        <p:txBody>
          <a:bodyPr>
            <a:normAutofit/>
          </a:bodyPr>
          <a:lstStyle/>
          <a:p>
            <a:pPr marL="742950" indent="-742950">
              <a:buAutoNum type="alphaUcPeriod" startAt="2"/>
            </a:pPr>
            <a:r>
              <a:rPr lang="en-US" sz="4000" dirty="0" smtClean="0">
                <a:latin typeface="Helvetica"/>
                <a:cs typeface="Helvetica"/>
              </a:rPr>
              <a:t>This vision is for _________</a:t>
            </a:r>
          </a:p>
          <a:p>
            <a:pPr marL="0" indent="0">
              <a:buNone/>
            </a:pPr>
            <a:r>
              <a:rPr lang="en-US" sz="4000" dirty="0" smtClean="0">
                <a:latin typeface="Helvetica"/>
                <a:cs typeface="Helvetica"/>
              </a:rPr>
              <a:t>      ______________: </a:t>
            </a:r>
          </a:p>
          <a:p>
            <a:pPr marL="0" indent="0">
              <a:buNone/>
            </a:pPr>
            <a:r>
              <a:rPr lang="en-US" sz="4000" dirty="0">
                <a:latin typeface="Helvetica"/>
                <a:cs typeface="Helvetica"/>
              </a:rPr>
              <a:t> </a:t>
            </a:r>
            <a:r>
              <a:rPr lang="en-US" sz="4000" dirty="0" smtClean="0">
                <a:latin typeface="Helvetica"/>
                <a:cs typeface="Helvetica"/>
              </a:rPr>
              <a:t>     Daniel 8:15-17.</a:t>
            </a:r>
          </a:p>
        </p:txBody>
      </p:sp>
      <p:sp>
        <p:nvSpPr>
          <p:cNvPr id="4" name="TextBox 3"/>
          <p:cNvSpPr txBox="1"/>
          <p:nvPr/>
        </p:nvSpPr>
        <p:spPr>
          <a:xfrm>
            <a:off x="1674090" y="473364"/>
            <a:ext cx="5943973" cy="1323439"/>
          </a:xfrm>
          <a:prstGeom prst="rect">
            <a:avLst/>
          </a:prstGeom>
          <a:noFill/>
        </p:spPr>
        <p:txBody>
          <a:bodyPr wrap="square" rtlCol="0">
            <a:spAutoFit/>
          </a:bodyPr>
          <a:lstStyle/>
          <a:p>
            <a:r>
              <a:rPr lang="en-US" sz="4000" dirty="0" smtClean="0">
                <a:latin typeface="Helvetica"/>
                <a:cs typeface="Helvetica"/>
              </a:rPr>
              <a:t>                          the time</a:t>
            </a:r>
          </a:p>
          <a:p>
            <a:r>
              <a:rPr lang="en-US" sz="4000" dirty="0" smtClean="0">
                <a:latin typeface="Helvetica"/>
                <a:cs typeface="Helvetica"/>
              </a:rPr>
              <a:t> </a:t>
            </a:r>
            <a:endParaRPr lang="en-US" sz="4000" dirty="0">
              <a:latin typeface="Helvetica"/>
              <a:cs typeface="Helvetica"/>
            </a:endParaRPr>
          </a:p>
        </p:txBody>
      </p:sp>
      <p:sp>
        <p:nvSpPr>
          <p:cNvPr id="5" name="TextBox 4"/>
          <p:cNvSpPr txBox="1"/>
          <p:nvPr/>
        </p:nvSpPr>
        <p:spPr>
          <a:xfrm>
            <a:off x="1974272" y="1288803"/>
            <a:ext cx="2466440" cy="707886"/>
          </a:xfrm>
          <a:prstGeom prst="rect">
            <a:avLst/>
          </a:prstGeom>
          <a:noFill/>
        </p:spPr>
        <p:txBody>
          <a:bodyPr wrap="none" rtlCol="0">
            <a:spAutoFit/>
          </a:bodyPr>
          <a:lstStyle/>
          <a:p>
            <a:r>
              <a:rPr lang="en-US" sz="4000" dirty="0">
                <a:latin typeface="Helvetica"/>
                <a:cs typeface="Helvetica"/>
              </a:rPr>
              <a:t>o</a:t>
            </a:r>
            <a:r>
              <a:rPr lang="en-US" sz="4000" dirty="0" smtClean="0">
                <a:latin typeface="Helvetica"/>
                <a:cs typeface="Helvetica"/>
              </a:rPr>
              <a:t>f the end</a:t>
            </a:r>
            <a:endParaRPr lang="en-US" sz="4000" dirty="0">
              <a:latin typeface="Helvetica"/>
              <a:cs typeface="Helvetica"/>
            </a:endParaRPr>
          </a:p>
        </p:txBody>
      </p:sp>
      <p:sp>
        <p:nvSpPr>
          <p:cNvPr id="6" name="TextBox 5"/>
          <p:cNvSpPr txBox="1"/>
          <p:nvPr/>
        </p:nvSpPr>
        <p:spPr>
          <a:xfrm>
            <a:off x="1108364" y="3613727"/>
            <a:ext cx="7481454" cy="1938992"/>
          </a:xfrm>
          <a:prstGeom prst="rect">
            <a:avLst/>
          </a:prstGeom>
          <a:noFill/>
        </p:spPr>
        <p:txBody>
          <a:bodyPr wrap="square" rtlCol="0">
            <a:spAutoFit/>
          </a:bodyPr>
          <a:lstStyle/>
          <a:p>
            <a:r>
              <a:rPr lang="en-US" sz="4000" dirty="0" smtClean="0">
                <a:latin typeface="Helvetica"/>
                <a:cs typeface="Helvetica"/>
              </a:rPr>
              <a:t>“Then it happened, when I, Daniel, had seen the vision and was seeking the meaning, that </a:t>
            </a:r>
            <a:endParaRPr lang="en-US" sz="4000" dirty="0">
              <a:latin typeface="Helvetica"/>
              <a:cs typeface="Helvetica"/>
            </a:endParaRPr>
          </a:p>
        </p:txBody>
      </p:sp>
    </p:spTree>
    <p:extLst>
      <p:ext uri="{BB962C8B-B14F-4D97-AF65-F5344CB8AC3E}">
        <p14:creationId xmlns:p14="http://schemas.microsoft.com/office/powerpoint/2010/main" val="40792167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426068"/>
            <a:ext cx="7770813" cy="1429871"/>
          </a:xfrm>
        </p:spPr>
        <p:txBody>
          <a:bodyPr/>
          <a:lstStyle/>
          <a:p>
            <a:endParaRPr lang="en-US"/>
          </a:p>
        </p:txBody>
      </p:sp>
      <p:sp>
        <p:nvSpPr>
          <p:cNvPr id="3" name="Content Placeholder 2"/>
          <p:cNvSpPr>
            <a:spLocks noGrp="1"/>
          </p:cNvSpPr>
          <p:nvPr>
            <p:ph idx="1"/>
          </p:nvPr>
        </p:nvSpPr>
        <p:spPr>
          <a:xfrm>
            <a:off x="685800" y="461818"/>
            <a:ext cx="7770813" cy="5664345"/>
          </a:xfrm>
        </p:spPr>
        <p:txBody>
          <a:bodyPr>
            <a:normAutofit/>
          </a:bodyPr>
          <a:lstStyle/>
          <a:p>
            <a:pPr marL="0" indent="0">
              <a:buNone/>
            </a:pPr>
            <a:r>
              <a:rPr lang="en-US" sz="4000" dirty="0">
                <a:latin typeface="Helvetica"/>
                <a:cs typeface="Helvetica"/>
              </a:rPr>
              <a:t>s</a:t>
            </a:r>
            <a:r>
              <a:rPr lang="en-US" sz="4000" dirty="0" smtClean="0">
                <a:latin typeface="Helvetica"/>
                <a:cs typeface="Helvetica"/>
              </a:rPr>
              <a:t>uddenly there stood before me one having the appearance of a man.  And I heard a man’s voice between the banks of the </a:t>
            </a:r>
            <a:r>
              <a:rPr lang="en-US" sz="4000" dirty="0" err="1" smtClean="0">
                <a:latin typeface="Helvetica"/>
                <a:cs typeface="Helvetica"/>
              </a:rPr>
              <a:t>Ulai</a:t>
            </a:r>
            <a:r>
              <a:rPr lang="en-US" sz="4000" dirty="0" smtClean="0">
                <a:latin typeface="Helvetica"/>
                <a:cs typeface="Helvetica"/>
              </a:rPr>
              <a:t>, who called, and said, ‘Gabriel, make this man understand the vision.’  So he came near where I stood, and when he came I was afraid and fell on my face; but he</a:t>
            </a:r>
            <a:endParaRPr lang="en-US" sz="4000" dirty="0">
              <a:latin typeface="Helvetica"/>
              <a:cs typeface="Helvetica"/>
            </a:endParaRPr>
          </a:p>
        </p:txBody>
      </p:sp>
    </p:spTree>
    <p:extLst>
      <p:ext uri="{BB962C8B-B14F-4D97-AF65-F5344CB8AC3E}">
        <p14:creationId xmlns:p14="http://schemas.microsoft.com/office/powerpoint/2010/main" val="125164394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majorFont>
      <a:minorFont>
        <a:latin typeface="Calisto MT"/>
        <a:ea typeface=""/>
        <a:cs typeface=""/>
        <a:font script="Jpan" typeface="ＭＳ Ｐ明朝"/>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146</TotalTime>
  <Words>1324</Words>
  <Application>Microsoft Macintosh PowerPoint</Application>
  <PresentationFormat>On-screen Show (4:3)</PresentationFormat>
  <Paragraphs>148</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Story</vt:lpstr>
      <vt:lpstr>Our Day in Bible Prophecy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Day in Bible Prophecy</dc:title>
  <dc:creator>Lyle Arakaki</dc:creator>
  <cp:lastModifiedBy>Lyle Arakaki</cp:lastModifiedBy>
  <cp:revision>15</cp:revision>
  <dcterms:created xsi:type="dcterms:W3CDTF">2012-04-25T01:15:13Z</dcterms:created>
  <dcterms:modified xsi:type="dcterms:W3CDTF">2012-04-25T03:41:39Z</dcterms:modified>
</cp:coreProperties>
</file>