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20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4/13/12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4/13/12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4/13/12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4/13/12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4/13/12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4/13/12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4/13/12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4/13/12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4/13/12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4/13/12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4/13/12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4/13/12</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Helvetica"/>
                <a:cs typeface="Helvetica"/>
              </a:rPr>
              <a:t>Our Day in Bible Prophecy</a:t>
            </a:r>
            <a:endParaRPr lang="en-US" dirty="0">
              <a:latin typeface="Helvetica"/>
              <a:cs typeface="Helvetica"/>
            </a:endParaRPr>
          </a:p>
        </p:txBody>
      </p:sp>
      <p:sp>
        <p:nvSpPr>
          <p:cNvPr id="3" name="Subtitle 2"/>
          <p:cNvSpPr>
            <a:spLocks noGrp="1"/>
          </p:cNvSpPr>
          <p:nvPr>
            <p:ph type="subTitle" idx="1"/>
          </p:nvPr>
        </p:nvSpPr>
        <p:spPr/>
        <p:txBody>
          <a:bodyPr>
            <a:normAutofit/>
          </a:bodyPr>
          <a:lstStyle/>
          <a:p>
            <a:r>
              <a:rPr lang="en-US" sz="4800" dirty="0" smtClean="0"/>
              <a:t>“Will the World End in 2012?”</a:t>
            </a:r>
            <a:endParaRPr lang="en-US" sz="4800" dirty="0"/>
          </a:p>
        </p:txBody>
      </p:sp>
    </p:spTree>
    <p:extLst>
      <p:ext uri="{BB962C8B-B14F-4D97-AF65-F5344CB8AC3E}">
        <p14:creationId xmlns:p14="http://schemas.microsoft.com/office/powerpoint/2010/main" val="30365312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3281" y="901257"/>
            <a:ext cx="7098059" cy="3785652"/>
          </a:xfrm>
          <a:prstGeom prst="rect">
            <a:avLst/>
          </a:prstGeom>
          <a:noFill/>
        </p:spPr>
        <p:txBody>
          <a:bodyPr wrap="square" rtlCol="0">
            <a:spAutoFit/>
          </a:bodyPr>
          <a:lstStyle/>
          <a:p>
            <a:r>
              <a:rPr lang="en-US" sz="4000" dirty="0" smtClean="0">
                <a:latin typeface="Helvetica"/>
                <a:cs typeface="Helvetica"/>
              </a:rPr>
              <a:t>When I bring clouds over the earth and the bow is seen in the clouds, I will remember my covenant which is between me and you and every living creature of all flesh; </a:t>
            </a:r>
            <a:endParaRPr lang="en-US" sz="4000" dirty="0">
              <a:latin typeface="Helvetica"/>
              <a:cs typeface="Helvetica"/>
            </a:endParaRPr>
          </a:p>
        </p:txBody>
      </p:sp>
    </p:spTree>
    <p:extLst>
      <p:ext uri="{BB962C8B-B14F-4D97-AF65-F5344CB8AC3E}">
        <p14:creationId xmlns:p14="http://schemas.microsoft.com/office/powerpoint/2010/main" val="23052027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0129" y="838205"/>
            <a:ext cx="7794548" cy="5016758"/>
          </a:xfrm>
          <a:prstGeom prst="rect">
            <a:avLst/>
          </a:prstGeom>
          <a:noFill/>
        </p:spPr>
        <p:txBody>
          <a:bodyPr wrap="square" rtlCol="0">
            <a:spAutoFit/>
          </a:bodyPr>
          <a:lstStyle/>
          <a:p>
            <a:r>
              <a:rPr lang="en-US" sz="4000" dirty="0" smtClean="0">
                <a:latin typeface="Helvetica"/>
                <a:cs typeface="Helvetica"/>
              </a:rPr>
              <a:t>And the waters shall never again become a flood to destroy all flesh.  When the bow is in the clouds, I will look upon it and remember the everlasting covenant between God and every living creature of all flesh that is upon the earth.’  </a:t>
            </a:r>
            <a:endParaRPr lang="en-US" sz="4000" dirty="0">
              <a:latin typeface="Helvetica"/>
              <a:cs typeface="Helvetica"/>
            </a:endParaRPr>
          </a:p>
        </p:txBody>
      </p:sp>
    </p:spTree>
    <p:extLst>
      <p:ext uri="{BB962C8B-B14F-4D97-AF65-F5344CB8AC3E}">
        <p14:creationId xmlns:p14="http://schemas.microsoft.com/office/powerpoint/2010/main" val="21541583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0071" y="1351885"/>
            <a:ext cx="6514236" cy="3785652"/>
          </a:xfrm>
          <a:prstGeom prst="rect">
            <a:avLst/>
          </a:prstGeom>
          <a:noFill/>
        </p:spPr>
        <p:txBody>
          <a:bodyPr wrap="square" rtlCol="0">
            <a:spAutoFit/>
          </a:bodyPr>
          <a:lstStyle/>
          <a:p>
            <a:r>
              <a:rPr lang="en-US" sz="4000" dirty="0" smtClean="0">
                <a:latin typeface="Helvetica"/>
                <a:cs typeface="Helvetica"/>
              </a:rPr>
              <a:t>God said to Noah, ‘This is the sign of the covenant which I have established between me and all flesh that is upon the earth.’”</a:t>
            </a:r>
          </a:p>
          <a:p>
            <a:r>
              <a:rPr lang="en-US" sz="4000" dirty="0" smtClean="0">
                <a:latin typeface="Helvetica"/>
                <a:cs typeface="Helvetica"/>
              </a:rPr>
              <a:t>Genesis 9:12-17</a:t>
            </a:r>
            <a:endParaRPr lang="en-US" sz="4000" dirty="0">
              <a:latin typeface="Helvetica"/>
              <a:cs typeface="Helvetica"/>
            </a:endParaRPr>
          </a:p>
        </p:txBody>
      </p:sp>
    </p:spTree>
    <p:extLst>
      <p:ext uri="{BB962C8B-B14F-4D97-AF65-F5344CB8AC3E}">
        <p14:creationId xmlns:p14="http://schemas.microsoft.com/office/powerpoint/2010/main" val="23336535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5706" y="1310919"/>
            <a:ext cx="7087816" cy="1323439"/>
          </a:xfrm>
          <a:prstGeom prst="rect">
            <a:avLst/>
          </a:prstGeom>
          <a:noFill/>
        </p:spPr>
        <p:txBody>
          <a:bodyPr wrap="square" rtlCol="0">
            <a:spAutoFit/>
          </a:bodyPr>
          <a:lstStyle/>
          <a:p>
            <a:pPr marL="742950" indent="-742950">
              <a:buAutoNum type="arabicPeriod" startAt="2"/>
            </a:pPr>
            <a:r>
              <a:rPr lang="en-US" sz="4000" dirty="0" smtClean="0">
                <a:latin typeface="Helvetica"/>
                <a:cs typeface="Helvetica"/>
              </a:rPr>
              <a:t>With the ______________</a:t>
            </a:r>
          </a:p>
          <a:p>
            <a:r>
              <a:rPr lang="en-US" sz="4000" dirty="0" smtClean="0">
                <a:latin typeface="Helvetica"/>
                <a:cs typeface="Helvetica"/>
              </a:rPr>
              <a:t>      _____________:</a:t>
            </a:r>
            <a:endParaRPr lang="en-US" sz="4000" dirty="0">
              <a:latin typeface="Helvetica"/>
              <a:cs typeface="Helvetica"/>
            </a:endParaRPr>
          </a:p>
        </p:txBody>
      </p:sp>
      <p:sp>
        <p:nvSpPr>
          <p:cNvPr id="3" name="TextBox 2"/>
          <p:cNvSpPr txBox="1"/>
          <p:nvPr/>
        </p:nvSpPr>
        <p:spPr>
          <a:xfrm>
            <a:off x="3943366" y="1310919"/>
            <a:ext cx="4547674" cy="707886"/>
          </a:xfrm>
          <a:prstGeom prst="rect">
            <a:avLst/>
          </a:prstGeom>
          <a:noFill/>
        </p:spPr>
        <p:txBody>
          <a:bodyPr wrap="square" rtlCol="0">
            <a:spAutoFit/>
          </a:bodyPr>
          <a:lstStyle/>
          <a:p>
            <a:r>
              <a:rPr lang="en-US" sz="4000" dirty="0">
                <a:latin typeface="Helvetica"/>
                <a:cs typeface="Helvetica"/>
              </a:rPr>
              <a:t>s</a:t>
            </a:r>
            <a:r>
              <a:rPr lang="en-US" sz="4000" dirty="0" smtClean="0">
                <a:latin typeface="Helvetica"/>
                <a:cs typeface="Helvetica"/>
              </a:rPr>
              <a:t>econd coming</a:t>
            </a:r>
            <a:endParaRPr lang="en-US" sz="4000" dirty="0">
              <a:latin typeface="Helvetica"/>
              <a:cs typeface="Helvetica"/>
            </a:endParaRPr>
          </a:p>
        </p:txBody>
      </p:sp>
      <p:sp>
        <p:nvSpPr>
          <p:cNvPr id="5" name="TextBox 4"/>
          <p:cNvSpPr txBox="1"/>
          <p:nvPr/>
        </p:nvSpPr>
        <p:spPr>
          <a:xfrm>
            <a:off x="2355777" y="1938993"/>
            <a:ext cx="3318573" cy="707886"/>
          </a:xfrm>
          <a:prstGeom prst="rect">
            <a:avLst/>
          </a:prstGeom>
          <a:noFill/>
        </p:spPr>
        <p:txBody>
          <a:bodyPr wrap="square" rtlCol="0">
            <a:spAutoFit/>
          </a:bodyPr>
          <a:lstStyle/>
          <a:p>
            <a:r>
              <a:rPr lang="en-US" sz="4000" dirty="0">
                <a:latin typeface="Helvetica"/>
                <a:cs typeface="Helvetica"/>
              </a:rPr>
              <a:t>o</a:t>
            </a:r>
            <a:r>
              <a:rPr lang="en-US" sz="4000" dirty="0" smtClean="0">
                <a:latin typeface="Helvetica"/>
                <a:cs typeface="Helvetica"/>
              </a:rPr>
              <a:t>f Jesus</a:t>
            </a:r>
            <a:endParaRPr lang="en-US" sz="4000" dirty="0">
              <a:latin typeface="Helvetica"/>
              <a:cs typeface="Helvetica"/>
            </a:endParaRPr>
          </a:p>
        </p:txBody>
      </p:sp>
      <p:sp>
        <p:nvSpPr>
          <p:cNvPr id="6" name="TextBox 5"/>
          <p:cNvSpPr txBox="1"/>
          <p:nvPr/>
        </p:nvSpPr>
        <p:spPr>
          <a:xfrm>
            <a:off x="2007532" y="3461645"/>
            <a:ext cx="5643622" cy="707886"/>
          </a:xfrm>
          <a:prstGeom prst="rect">
            <a:avLst/>
          </a:prstGeom>
          <a:noFill/>
        </p:spPr>
        <p:txBody>
          <a:bodyPr wrap="square" rtlCol="0">
            <a:spAutoFit/>
          </a:bodyPr>
          <a:lstStyle/>
          <a:p>
            <a:r>
              <a:rPr lang="en-US" sz="4000" dirty="0" smtClean="0">
                <a:latin typeface="Helvetica"/>
                <a:cs typeface="Helvetica"/>
              </a:rPr>
              <a:t>Matthew 24:30.</a:t>
            </a:r>
            <a:endParaRPr lang="en-US" sz="4000" dirty="0">
              <a:latin typeface="Helvetica"/>
              <a:cs typeface="Helvetica"/>
            </a:endParaRPr>
          </a:p>
        </p:txBody>
      </p:sp>
    </p:spTree>
    <p:extLst>
      <p:ext uri="{BB962C8B-B14F-4D97-AF65-F5344CB8AC3E}">
        <p14:creationId xmlns:p14="http://schemas.microsoft.com/office/powerpoint/2010/main" val="18393930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7161" y="870532"/>
            <a:ext cx="6934179" cy="5016758"/>
          </a:xfrm>
          <a:prstGeom prst="rect">
            <a:avLst/>
          </a:prstGeom>
          <a:noFill/>
        </p:spPr>
        <p:txBody>
          <a:bodyPr wrap="square" rtlCol="0">
            <a:spAutoFit/>
          </a:bodyPr>
          <a:lstStyle/>
          <a:p>
            <a:r>
              <a:rPr lang="en-US" sz="4000" dirty="0" smtClean="0">
                <a:latin typeface="Helvetica"/>
                <a:cs typeface="Helvetica"/>
              </a:rPr>
              <a:t>“Then will appear the sign of the Son of man in heaven, and then all the tribes of the earth will mourn, and they will see the Son of man coming on the clouds of heaven with power and great glory.”</a:t>
            </a:r>
          </a:p>
          <a:p>
            <a:r>
              <a:rPr lang="en-US" sz="4000" dirty="0">
                <a:latin typeface="Helvetica"/>
                <a:cs typeface="Helvetica"/>
              </a:rPr>
              <a:t> </a:t>
            </a:r>
            <a:r>
              <a:rPr lang="en-US" sz="4000" dirty="0" smtClean="0">
                <a:latin typeface="Helvetica"/>
                <a:cs typeface="Helvetica"/>
              </a:rPr>
              <a:t>  Matthew 24:30</a:t>
            </a:r>
            <a:endParaRPr lang="en-US" sz="4000" dirty="0">
              <a:latin typeface="Helvetica"/>
              <a:cs typeface="Helvetica"/>
            </a:endParaRPr>
          </a:p>
        </p:txBody>
      </p:sp>
    </p:spTree>
    <p:extLst>
      <p:ext uri="{BB962C8B-B14F-4D97-AF65-F5344CB8AC3E}">
        <p14:creationId xmlns:p14="http://schemas.microsoft.com/office/powerpoint/2010/main" val="15937872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7161" y="983189"/>
            <a:ext cx="6944421" cy="707886"/>
          </a:xfrm>
          <a:prstGeom prst="rect">
            <a:avLst/>
          </a:prstGeom>
          <a:noFill/>
        </p:spPr>
        <p:txBody>
          <a:bodyPr wrap="square" rtlCol="0">
            <a:spAutoFit/>
          </a:bodyPr>
          <a:lstStyle/>
          <a:p>
            <a:r>
              <a:rPr lang="en-US" sz="4000" dirty="0" smtClean="0">
                <a:latin typeface="Helvetica"/>
                <a:cs typeface="Helvetica"/>
              </a:rPr>
              <a:t>III. Why Hasn’t God Told Us?</a:t>
            </a:r>
            <a:endParaRPr lang="en-US" sz="4000" dirty="0">
              <a:latin typeface="Helvetica"/>
              <a:cs typeface="Helvetica"/>
            </a:endParaRPr>
          </a:p>
        </p:txBody>
      </p:sp>
      <p:sp>
        <p:nvSpPr>
          <p:cNvPr id="3" name="TextBox 2"/>
          <p:cNvSpPr txBox="1"/>
          <p:nvPr/>
        </p:nvSpPr>
        <p:spPr>
          <a:xfrm>
            <a:off x="1935834" y="2734495"/>
            <a:ext cx="6657631" cy="1323439"/>
          </a:xfrm>
          <a:prstGeom prst="rect">
            <a:avLst/>
          </a:prstGeom>
          <a:noFill/>
        </p:spPr>
        <p:txBody>
          <a:bodyPr wrap="square" rtlCol="0">
            <a:spAutoFit/>
          </a:bodyPr>
          <a:lstStyle/>
          <a:p>
            <a:pPr marL="742950" indent="-742950">
              <a:buAutoNum type="alphaUcPeriod"/>
            </a:pPr>
            <a:r>
              <a:rPr lang="en-US" sz="4000" dirty="0" smtClean="0">
                <a:latin typeface="Helvetica"/>
                <a:cs typeface="Helvetica"/>
              </a:rPr>
              <a:t>Reveals God’s love for</a:t>
            </a:r>
          </a:p>
          <a:p>
            <a:r>
              <a:rPr lang="en-US" sz="4000" dirty="0" smtClean="0">
                <a:latin typeface="Helvetica"/>
                <a:cs typeface="Helvetica"/>
              </a:rPr>
              <a:t>     us:  John 14:1-3.</a:t>
            </a:r>
          </a:p>
        </p:txBody>
      </p:sp>
    </p:spTree>
    <p:extLst>
      <p:ext uri="{BB962C8B-B14F-4D97-AF65-F5344CB8AC3E}">
        <p14:creationId xmlns:p14="http://schemas.microsoft.com/office/powerpoint/2010/main" val="1820705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21" y="891015"/>
            <a:ext cx="7220969" cy="4401205"/>
          </a:xfrm>
          <a:prstGeom prst="rect">
            <a:avLst/>
          </a:prstGeom>
          <a:noFill/>
        </p:spPr>
        <p:txBody>
          <a:bodyPr wrap="square" rtlCol="0">
            <a:spAutoFit/>
          </a:bodyPr>
          <a:lstStyle/>
          <a:p>
            <a:r>
              <a:rPr lang="en-US" sz="4000" dirty="0" smtClean="0">
                <a:latin typeface="Helvetica"/>
                <a:cs typeface="Helvetica"/>
              </a:rPr>
              <a:t>“Let not your hearts be troubled; believe in God, believe also in me.  In my Father’s house are many rooms; if it were not so, would I have told you that I go to prepare a place for you?</a:t>
            </a:r>
            <a:endParaRPr lang="en-US" sz="4000" dirty="0">
              <a:latin typeface="Helvetica"/>
              <a:cs typeface="Helvetica"/>
            </a:endParaRPr>
          </a:p>
        </p:txBody>
      </p:sp>
    </p:spTree>
    <p:extLst>
      <p:ext uri="{BB962C8B-B14F-4D97-AF65-F5344CB8AC3E}">
        <p14:creationId xmlns:p14="http://schemas.microsoft.com/office/powerpoint/2010/main" val="34127448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21" y="1413334"/>
            <a:ext cx="7261939" cy="3170099"/>
          </a:xfrm>
          <a:prstGeom prst="rect">
            <a:avLst/>
          </a:prstGeom>
          <a:noFill/>
        </p:spPr>
        <p:txBody>
          <a:bodyPr wrap="square" rtlCol="0">
            <a:spAutoFit/>
          </a:bodyPr>
          <a:lstStyle/>
          <a:p>
            <a:r>
              <a:rPr lang="en-US" sz="4000" dirty="0" smtClean="0">
                <a:latin typeface="Helvetica"/>
                <a:cs typeface="Helvetica"/>
              </a:rPr>
              <a:t>And when I go and prepare a place for you, I will come again and will take you to myself, that where I am you may be also.”</a:t>
            </a:r>
          </a:p>
          <a:p>
            <a:r>
              <a:rPr lang="en-US" sz="4000" dirty="0">
                <a:latin typeface="Helvetica"/>
                <a:cs typeface="Helvetica"/>
              </a:rPr>
              <a:t> </a:t>
            </a:r>
            <a:r>
              <a:rPr lang="en-US" sz="4000" dirty="0" smtClean="0">
                <a:latin typeface="Helvetica"/>
                <a:cs typeface="Helvetica"/>
              </a:rPr>
              <a:t>      John 14:1-3</a:t>
            </a:r>
            <a:endParaRPr lang="en-US" sz="4000" dirty="0">
              <a:latin typeface="Helvetica"/>
              <a:cs typeface="Helvetica"/>
            </a:endParaRPr>
          </a:p>
        </p:txBody>
      </p:sp>
    </p:spTree>
    <p:extLst>
      <p:ext uri="{BB962C8B-B14F-4D97-AF65-F5344CB8AC3E}">
        <p14:creationId xmlns:p14="http://schemas.microsoft.com/office/powerpoint/2010/main" val="32201861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5891" y="1126571"/>
            <a:ext cx="6329871" cy="1938992"/>
          </a:xfrm>
          <a:prstGeom prst="rect">
            <a:avLst/>
          </a:prstGeom>
          <a:noFill/>
        </p:spPr>
        <p:txBody>
          <a:bodyPr wrap="square" rtlCol="0">
            <a:spAutoFit/>
          </a:bodyPr>
          <a:lstStyle/>
          <a:p>
            <a:pPr marL="742950" indent="-742950">
              <a:buAutoNum type="arabicPeriod"/>
            </a:pPr>
            <a:r>
              <a:rPr lang="en-US" sz="4000" dirty="0" smtClean="0">
                <a:latin typeface="Helvetica"/>
                <a:cs typeface="Helvetica"/>
              </a:rPr>
              <a:t>Our life here on earth is </a:t>
            </a:r>
          </a:p>
          <a:p>
            <a:r>
              <a:rPr lang="en-US" sz="4000" dirty="0" smtClean="0">
                <a:latin typeface="Helvetica"/>
                <a:cs typeface="Helvetica"/>
              </a:rPr>
              <a:t>     not what God intended</a:t>
            </a:r>
          </a:p>
          <a:p>
            <a:r>
              <a:rPr lang="en-US" sz="4000" dirty="0">
                <a:latin typeface="Helvetica"/>
                <a:cs typeface="Helvetica"/>
              </a:rPr>
              <a:t> </a:t>
            </a:r>
            <a:r>
              <a:rPr lang="en-US" sz="4000" dirty="0" smtClean="0">
                <a:latin typeface="Helvetica"/>
                <a:cs typeface="Helvetica"/>
              </a:rPr>
              <a:t>    for us. </a:t>
            </a:r>
            <a:endParaRPr lang="en-US" sz="4000" dirty="0">
              <a:latin typeface="Helvetica"/>
              <a:cs typeface="Helvetica"/>
            </a:endParaRPr>
          </a:p>
        </p:txBody>
      </p:sp>
      <p:sp>
        <p:nvSpPr>
          <p:cNvPr id="3" name="TextBox 2"/>
          <p:cNvSpPr txBox="1"/>
          <p:nvPr/>
        </p:nvSpPr>
        <p:spPr>
          <a:xfrm>
            <a:off x="1515891" y="3809858"/>
            <a:ext cx="6329871" cy="1323439"/>
          </a:xfrm>
          <a:prstGeom prst="rect">
            <a:avLst/>
          </a:prstGeom>
          <a:noFill/>
        </p:spPr>
        <p:txBody>
          <a:bodyPr wrap="square" rtlCol="0">
            <a:spAutoFit/>
          </a:bodyPr>
          <a:lstStyle/>
          <a:p>
            <a:pPr marL="742950" indent="-742950">
              <a:buAutoNum type="arabicPeriod" startAt="2"/>
            </a:pPr>
            <a:r>
              <a:rPr lang="en-US" sz="4000" dirty="0" smtClean="0">
                <a:latin typeface="Helvetica"/>
                <a:cs typeface="Helvetica"/>
              </a:rPr>
              <a:t>Focus on ______, not</a:t>
            </a:r>
          </a:p>
          <a:p>
            <a:r>
              <a:rPr lang="en-US" sz="4000" dirty="0" smtClean="0">
                <a:latin typeface="Helvetica"/>
                <a:cs typeface="Helvetica"/>
              </a:rPr>
              <a:t>     ______.</a:t>
            </a:r>
            <a:endParaRPr lang="en-US" sz="4000" dirty="0">
              <a:latin typeface="Helvetica"/>
              <a:cs typeface="Helvetica"/>
            </a:endParaRPr>
          </a:p>
        </p:txBody>
      </p:sp>
      <p:sp>
        <p:nvSpPr>
          <p:cNvPr id="4" name="TextBox 3"/>
          <p:cNvSpPr txBox="1"/>
          <p:nvPr/>
        </p:nvSpPr>
        <p:spPr>
          <a:xfrm>
            <a:off x="4773010" y="3809858"/>
            <a:ext cx="1792439" cy="707886"/>
          </a:xfrm>
          <a:prstGeom prst="rect">
            <a:avLst/>
          </a:prstGeom>
          <a:noFill/>
        </p:spPr>
        <p:txBody>
          <a:bodyPr wrap="square" rtlCol="0">
            <a:spAutoFit/>
          </a:bodyPr>
          <a:lstStyle/>
          <a:p>
            <a:r>
              <a:rPr lang="en-US" sz="4000" dirty="0" smtClean="0">
                <a:latin typeface="Helvetica"/>
                <a:cs typeface="Helvetica"/>
              </a:rPr>
              <a:t>what</a:t>
            </a:r>
            <a:endParaRPr lang="en-US" sz="4000" dirty="0">
              <a:latin typeface="Helvetica"/>
              <a:cs typeface="Helvetica"/>
            </a:endParaRPr>
          </a:p>
        </p:txBody>
      </p:sp>
      <p:sp>
        <p:nvSpPr>
          <p:cNvPr id="5" name="TextBox 4"/>
          <p:cNvSpPr txBox="1"/>
          <p:nvPr/>
        </p:nvSpPr>
        <p:spPr>
          <a:xfrm>
            <a:off x="2427475" y="4425411"/>
            <a:ext cx="1597832" cy="707886"/>
          </a:xfrm>
          <a:prstGeom prst="rect">
            <a:avLst/>
          </a:prstGeom>
          <a:noFill/>
        </p:spPr>
        <p:txBody>
          <a:bodyPr wrap="square" rtlCol="0">
            <a:spAutoFit/>
          </a:bodyPr>
          <a:lstStyle/>
          <a:p>
            <a:r>
              <a:rPr lang="en-US" sz="4000" dirty="0" smtClean="0">
                <a:latin typeface="Helvetica"/>
                <a:cs typeface="Helvetica"/>
              </a:rPr>
              <a:t>when</a:t>
            </a:r>
            <a:endParaRPr lang="en-US" sz="4000" dirty="0">
              <a:latin typeface="Helvetica"/>
              <a:cs typeface="Helvetica"/>
            </a:endParaRPr>
          </a:p>
        </p:txBody>
      </p:sp>
    </p:spTree>
    <p:extLst>
      <p:ext uri="{BB962C8B-B14F-4D97-AF65-F5344CB8AC3E}">
        <p14:creationId xmlns:p14="http://schemas.microsoft.com/office/powerpoint/2010/main" val="2224649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7218" y="672221"/>
            <a:ext cx="8204250" cy="3785652"/>
          </a:xfrm>
          <a:prstGeom prst="rect">
            <a:avLst/>
          </a:prstGeom>
          <a:noFill/>
        </p:spPr>
        <p:txBody>
          <a:bodyPr wrap="square" rtlCol="0">
            <a:spAutoFit/>
          </a:bodyPr>
          <a:lstStyle/>
          <a:p>
            <a:r>
              <a:rPr lang="en-US" sz="4000" dirty="0" smtClean="0">
                <a:latin typeface="Helvetica"/>
                <a:cs typeface="Helvetica"/>
              </a:rPr>
              <a:t>B.  God knows our human nature.</a:t>
            </a:r>
          </a:p>
          <a:p>
            <a:endParaRPr lang="en-US" sz="4000" dirty="0">
              <a:latin typeface="Helvetica"/>
              <a:cs typeface="Helvetica"/>
            </a:endParaRPr>
          </a:p>
          <a:p>
            <a:r>
              <a:rPr lang="en-US" sz="4000" dirty="0" smtClean="0">
                <a:latin typeface="Helvetica"/>
                <a:cs typeface="Helvetica"/>
              </a:rPr>
              <a:t>     </a:t>
            </a:r>
            <a:endParaRPr lang="en-US" sz="4000" dirty="0">
              <a:latin typeface="Helvetica"/>
              <a:cs typeface="Helvetica"/>
            </a:endParaRPr>
          </a:p>
          <a:p>
            <a:r>
              <a:rPr lang="en-US" sz="4000" dirty="0" smtClean="0">
                <a:latin typeface="Helvetica"/>
                <a:cs typeface="Helvetica"/>
              </a:rPr>
              <a:t>      </a:t>
            </a:r>
            <a:endParaRPr lang="en-US" sz="4000" dirty="0">
              <a:latin typeface="Helvetica"/>
              <a:cs typeface="Helvetica"/>
            </a:endParaRPr>
          </a:p>
          <a:p>
            <a:r>
              <a:rPr lang="en-US" sz="4000" dirty="0" smtClean="0">
                <a:latin typeface="Helvetica"/>
                <a:cs typeface="Helvetica"/>
              </a:rPr>
              <a:t>	</a:t>
            </a:r>
          </a:p>
          <a:p>
            <a:r>
              <a:rPr lang="en-US" sz="4000" dirty="0">
                <a:latin typeface="Helvetica"/>
                <a:cs typeface="Helvetica"/>
              </a:rPr>
              <a:t> </a:t>
            </a:r>
            <a:r>
              <a:rPr lang="en-US" sz="4000" dirty="0" smtClean="0">
                <a:latin typeface="Helvetica"/>
                <a:cs typeface="Helvetica"/>
              </a:rPr>
              <a:t>         </a:t>
            </a:r>
            <a:endParaRPr lang="en-US" sz="4000" dirty="0">
              <a:latin typeface="Helvetica"/>
              <a:cs typeface="Helvetica"/>
            </a:endParaRPr>
          </a:p>
        </p:txBody>
      </p:sp>
      <p:sp>
        <p:nvSpPr>
          <p:cNvPr id="2" name="TextBox 1"/>
          <p:cNvSpPr txBox="1"/>
          <p:nvPr/>
        </p:nvSpPr>
        <p:spPr>
          <a:xfrm>
            <a:off x="1556862" y="1725092"/>
            <a:ext cx="2751224" cy="707886"/>
          </a:xfrm>
          <a:prstGeom prst="rect">
            <a:avLst/>
          </a:prstGeom>
          <a:noFill/>
        </p:spPr>
        <p:txBody>
          <a:bodyPr wrap="none" rtlCol="0">
            <a:spAutoFit/>
          </a:bodyPr>
          <a:lstStyle/>
          <a:p>
            <a:r>
              <a:rPr lang="en-US" sz="4000" dirty="0" smtClean="0">
                <a:latin typeface="Helvetica"/>
                <a:cs typeface="Helvetica"/>
              </a:rPr>
              <a:t>1.  April 15.</a:t>
            </a:r>
            <a:endParaRPr lang="en-US" sz="4000" dirty="0">
              <a:latin typeface="Helvetica"/>
              <a:cs typeface="Helvetica"/>
            </a:endParaRPr>
          </a:p>
        </p:txBody>
      </p:sp>
      <p:sp>
        <p:nvSpPr>
          <p:cNvPr id="4" name="TextBox 3"/>
          <p:cNvSpPr txBox="1"/>
          <p:nvPr/>
        </p:nvSpPr>
        <p:spPr>
          <a:xfrm>
            <a:off x="1556862" y="3062224"/>
            <a:ext cx="5259673" cy="1323439"/>
          </a:xfrm>
          <a:prstGeom prst="rect">
            <a:avLst/>
          </a:prstGeom>
          <a:noFill/>
        </p:spPr>
        <p:txBody>
          <a:bodyPr wrap="none" rtlCol="0">
            <a:spAutoFit/>
          </a:bodyPr>
          <a:lstStyle/>
          <a:p>
            <a:pPr marL="742950" indent="-742950">
              <a:buAutoNum type="arabicPeriod" startAt="2"/>
            </a:pPr>
            <a:r>
              <a:rPr lang="en-US" sz="4000" dirty="0" smtClean="0">
                <a:latin typeface="Helvetica"/>
                <a:cs typeface="Helvetica"/>
              </a:rPr>
              <a:t>To help avoid </a:t>
            </a:r>
          </a:p>
          <a:p>
            <a:r>
              <a:rPr lang="en-US" sz="4000" dirty="0">
                <a:latin typeface="Helvetica"/>
                <a:cs typeface="Helvetica"/>
              </a:rPr>
              <a:t> </a:t>
            </a:r>
            <a:r>
              <a:rPr lang="en-US" sz="4000" dirty="0" smtClean="0">
                <a:latin typeface="Helvetica"/>
                <a:cs typeface="Helvetica"/>
              </a:rPr>
              <a:t>        discouragement.</a:t>
            </a:r>
            <a:endParaRPr lang="en-US" sz="4000" dirty="0">
              <a:latin typeface="Helvetica"/>
              <a:cs typeface="Helvetica"/>
            </a:endParaRPr>
          </a:p>
        </p:txBody>
      </p:sp>
      <p:sp>
        <p:nvSpPr>
          <p:cNvPr id="5" name="TextBox 4"/>
          <p:cNvSpPr txBox="1"/>
          <p:nvPr/>
        </p:nvSpPr>
        <p:spPr>
          <a:xfrm>
            <a:off x="1556862" y="4946670"/>
            <a:ext cx="5516655" cy="707886"/>
          </a:xfrm>
          <a:prstGeom prst="rect">
            <a:avLst/>
          </a:prstGeom>
          <a:noFill/>
        </p:spPr>
        <p:txBody>
          <a:bodyPr wrap="none" rtlCol="0">
            <a:spAutoFit/>
          </a:bodyPr>
          <a:lstStyle/>
          <a:p>
            <a:r>
              <a:rPr lang="en-US" sz="4000" dirty="0" smtClean="0">
                <a:latin typeface="Helvetica"/>
                <a:cs typeface="Helvetica"/>
              </a:rPr>
              <a:t>3.  Cherish the present.</a:t>
            </a:r>
            <a:endParaRPr lang="en-US" sz="4000" dirty="0">
              <a:latin typeface="Helvetica"/>
              <a:cs typeface="Helvetica"/>
            </a:endParaRPr>
          </a:p>
        </p:txBody>
      </p:sp>
    </p:spTree>
    <p:extLst>
      <p:ext uri="{BB962C8B-B14F-4D97-AF65-F5344CB8AC3E}">
        <p14:creationId xmlns:p14="http://schemas.microsoft.com/office/powerpoint/2010/main" val="4056258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5706" y="1607924"/>
            <a:ext cx="7087816" cy="707886"/>
          </a:xfrm>
          <a:prstGeom prst="rect">
            <a:avLst/>
          </a:prstGeom>
          <a:noFill/>
        </p:spPr>
        <p:txBody>
          <a:bodyPr wrap="square" rtlCol="0">
            <a:spAutoFit/>
          </a:bodyPr>
          <a:lstStyle/>
          <a:p>
            <a:r>
              <a:rPr lang="en-US" sz="4000" dirty="0" smtClean="0">
                <a:latin typeface="Helvetica"/>
                <a:cs typeface="Helvetica"/>
              </a:rPr>
              <a:t>I.  The Mayan Civilization.</a:t>
            </a:r>
            <a:endParaRPr lang="en-US" sz="4000" dirty="0">
              <a:latin typeface="Helvetica"/>
              <a:cs typeface="Helvetica"/>
            </a:endParaRPr>
          </a:p>
        </p:txBody>
      </p:sp>
      <p:sp>
        <p:nvSpPr>
          <p:cNvPr id="5" name="TextBox 4"/>
          <p:cNvSpPr txBox="1"/>
          <p:nvPr/>
        </p:nvSpPr>
        <p:spPr>
          <a:xfrm>
            <a:off x="1741226" y="3051347"/>
            <a:ext cx="6872723" cy="1323439"/>
          </a:xfrm>
          <a:prstGeom prst="rect">
            <a:avLst/>
          </a:prstGeom>
          <a:noFill/>
        </p:spPr>
        <p:txBody>
          <a:bodyPr wrap="square" rtlCol="0">
            <a:spAutoFit/>
          </a:bodyPr>
          <a:lstStyle/>
          <a:p>
            <a:pPr marL="742950" indent="-742950">
              <a:buAutoNum type="alphaUcPeriod"/>
            </a:pPr>
            <a:r>
              <a:rPr lang="en-US" sz="4000" dirty="0" smtClean="0">
                <a:latin typeface="Helvetica"/>
                <a:cs typeface="Helvetica"/>
              </a:rPr>
              <a:t>An ancient culture, but not</a:t>
            </a:r>
          </a:p>
          <a:p>
            <a:r>
              <a:rPr lang="en-US" sz="4000" dirty="0">
                <a:latin typeface="Helvetica"/>
                <a:cs typeface="Helvetica"/>
              </a:rPr>
              <a:t> </a:t>
            </a:r>
            <a:r>
              <a:rPr lang="en-US" sz="4000" dirty="0" smtClean="0">
                <a:latin typeface="Helvetica"/>
                <a:cs typeface="Helvetica"/>
              </a:rPr>
              <a:t>    _______.</a:t>
            </a:r>
            <a:endParaRPr lang="en-US" sz="4000" dirty="0">
              <a:latin typeface="Helvetica"/>
              <a:cs typeface="Helvetica"/>
            </a:endParaRPr>
          </a:p>
        </p:txBody>
      </p:sp>
      <p:sp>
        <p:nvSpPr>
          <p:cNvPr id="6" name="TextBox 5"/>
          <p:cNvSpPr txBox="1"/>
          <p:nvPr/>
        </p:nvSpPr>
        <p:spPr>
          <a:xfrm>
            <a:off x="2458202" y="3666900"/>
            <a:ext cx="2632325" cy="707886"/>
          </a:xfrm>
          <a:prstGeom prst="rect">
            <a:avLst/>
          </a:prstGeom>
          <a:noFill/>
        </p:spPr>
        <p:txBody>
          <a:bodyPr wrap="square" rtlCol="0">
            <a:spAutoFit/>
          </a:bodyPr>
          <a:lstStyle/>
          <a:p>
            <a:r>
              <a:rPr lang="en-US" sz="4000" dirty="0" smtClean="0">
                <a:latin typeface="Helvetica"/>
                <a:cs typeface="Helvetica"/>
              </a:rPr>
              <a:t>primitive</a:t>
            </a:r>
            <a:endParaRPr lang="en-US" sz="4000" dirty="0">
              <a:latin typeface="Helvetica"/>
              <a:cs typeface="Helvetica"/>
            </a:endParaRPr>
          </a:p>
        </p:txBody>
      </p:sp>
    </p:spTree>
    <p:extLst>
      <p:ext uri="{BB962C8B-B14F-4D97-AF65-F5344CB8AC3E}">
        <p14:creationId xmlns:p14="http://schemas.microsoft.com/office/powerpoint/2010/main" val="11355258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3466" y="1208503"/>
            <a:ext cx="6872724" cy="3785652"/>
          </a:xfrm>
          <a:prstGeom prst="rect">
            <a:avLst/>
          </a:prstGeom>
          <a:noFill/>
        </p:spPr>
        <p:txBody>
          <a:bodyPr wrap="square" rtlCol="0">
            <a:spAutoFit/>
          </a:bodyPr>
          <a:lstStyle/>
          <a:p>
            <a:r>
              <a:rPr lang="en-US" sz="4000" dirty="0" smtClean="0">
                <a:latin typeface="Helvetica"/>
                <a:cs typeface="Helvetica"/>
              </a:rPr>
              <a:t>Conclusion.</a:t>
            </a:r>
          </a:p>
          <a:p>
            <a:endParaRPr lang="en-US" sz="4000" dirty="0">
              <a:latin typeface="Helvetica"/>
              <a:cs typeface="Helvetica"/>
            </a:endParaRPr>
          </a:p>
          <a:p>
            <a:pPr marL="742950" indent="-742950">
              <a:buAutoNum type="alphaUcPeriod"/>
            </a:pPr>
            <a:r>
              <a:rPr lang="en-US" sz="4000" dirty="0" smtClean="0">
                <a:latin typeface="Helvetica"/>
                <a:cs typeface="Helvetica"/>
              </a:rPr>
              <a:t>How close are we to </a:t>
            </a:r>
          </a:p>
          <a:p>
            <a:r>
              <a:rPr lang="en-US" sz="4000" dirty="0" smtClean="0">
                <a:latin typeface="Helvetica"/>
                <a:cs typeface="Helvetica"/>
              </a:rPr>
              <a:t>     Jesus’ return?</a:t>
            </a:r>
          </a:p>
          <a:p>
            <a:endParaRPr lang="en-US" sz="4000" dirty="0">
              <a:latin typeface="Helvetica"/>
              <a:cs typeface="Helvetica"/>
            </a:endParaRPr>
          </a:p>
          <a:p>
            <a:endParaRPr lang="en-US" sz="4000" dirty="0">
              <a:latin typeface="Helvetica"/>
              <a:cs typeface="Helvetica"/>
            </a:endParaRPr>
          </a:p>
        </p:txBody>
      </p:sp>
      <p:sp>
        <p:nvSpPr>
          <p:cNvPr id="3" name="TextBox 2"/>
          <p:cNvSpPr txBox="1"/>
          <p:nvPr/>
        </p:nvSpPr>
        <p:spPr>
          <a:xfrm>
            <a:off x="1413466" y="4433373"/>
            <a:ext cx="4233501" cy="707886"/>
          </a:xfrm>
          <a:prstGeom prst="rect">
            <a:avLst/>
          </a:prstGeom>
          <a:noFill/>
        </p:spPr>
        <p:txBody>
          <a:bodyPr wrap="none" rtlCol="0">
            <a:spAutoFit/>
          </a:bodyPr>
          <a:lstStyle/>
          <a:p>
            <a:r>
              <a:rPr lang="en-US" sz="4000" dirty="0" smtClean="0">
                <a:latin typeface="Helvetica"/>
                <a:cs typeface="Helvetica"/>
              </a:rPr>
              <a:t>B.  Be ready now!</a:t>
            </a:r>
            <a:endParaRPr lang="en-US" sz="4000" dirty="0">
              <a:latin typeface="Helvetica"/>
              <a:cs typeface="Helvetica"/>
            </a:endParaRPr>
          </a:p>
        </p:txBody>
      </p:sp>
    </p:spTree>
    <p:extLst>
      <p:ext uri="{BB962C8B-B14F-4D97-AF65-F5344CB8AC3E}">
        <p14:creationId xmlns:p14="http://schemas.microsoft.com/office/powerpoint/2010/main" val="928407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6491" y="1054880"/>
            <a:ext cx="7815034" cy="1323439"/>
          </a:xfrm>
          <a:prstGeom prst="rect">
            <a:avLst/>
          </a:prstGeom>
          <a:noFill/>
        </p:spPr>
        <p:txBody>
          <a:bodyPr wrap="square" rtlCol="0">
            <a:spAutoFit/>
          </a:bodyPr>
          <a:lstStyle/>
          <a:p>
            <a:pPr marL="742950" indent="-742950">
              <a:buAutoNum type="alphaUcPeriod" startAt="2"/>
            </a:pPr>
            <a:r>
              <a:rPr lang="en-US" sz="4000" dirty="0" smtClean="0">
                <a:latin typeface="Helvetica"/>
                <a:cs typeface="Helvetica"/>
              </a:rPr>
              <a:t>Examples of advanced Mayan</a:t>
            </a:r>
          </a:p>
          <a:p>
            <a:r>
              <a:rPr lang="en-US" sz="4000" dirty="0" smtClean="0">
                <a:latin typeface="Helvetica"/>
                <a:cs typeface="Helvetica"/>
              </a:rPr>
              <a:t>     culture.        </a:t>
            </a:r>
            <a:endParaRPr lang="en-US" sz="4000" dirty="0">
              <a:latin typeface="Helvetica"/>
              <a:cs typeface="Helvetica"/>
            </a:endParaRPr>
          </a:p>
        </p:txBody>
      </p:sp>
      <p:sp>
        <p:nvSpPr>
          <p:cNvPr id="3" name="TextBox 2"/>
          <p:cNvSpPr txBox="1"/>
          <p:nvPr/>
        </p:nvSpPr>
        <p:spPr>
          <a:xfrm>
            <a:off x="1597831" y="2785702"/>
            <a:ext cx="6278658" cy="707886"/>
          </a:xfrm>
          <a:prstGeom prst="rect">
            <a:avLst/>
          </a:prstGeom>
          <a:noFill/>
        </p:spPr>
        <p:txBody>
          <a:bodyPr wrap="square" rtlCol="0">
            <a:spAutoFit/>
          </a:bodyPr>
          <a:lstStyle/>
          <a:p>
            <a:r>
              <a:rPr lang="en-US" sz="4000" dirty="0" smtClean="0">
                <a:latin typeface="Helvetica"/>
                <a:cs typeface="Helvetica"/>
              </a:rPr>
              <a:t>1.  In mathematics.</a:t>
            </a:r>
            <a:endParaRPr lang="en-US" sz="4000" dirty="0">
              <a:latin typeface="Helvetica"/>
              <a:cs typeface="Helvetica"/>
            </a:endParaRPr>
          </a:p>
        </p:txBody>
      </p:sp>
      <p:sp>
        <p:nvSpPr>
          <p:cNvPr id="5" name="TextBox 4"/>
          <p:cNvSpPr txBox="1"/>
          <p:nvPr/>
        </p:nvSpPr>
        <p:spPr>
          <a:xfrm>
            <a:off x="1597831" y="3983964"/>
            <a:ext cx="4926647" cy="707886"/>
          </a:xfrm>
          <a:prstGeom prst="rect">
            <a:avLst/>
          </a:prstGeom>
          <a:noFill/>
        </p:spPr>
        <p:txBody>
          <a:bodyPr wrap="square" rtlCol="0">
            <a:spAutoFit/>
          </a:bodyPr>
          <a:lstStyle/>
          <a:p>
            <a:r>
              <a:rPr lang="en-US" sz="4000" dirty="0" smtClean="0">
                <a:latin typeface="Helvetica"/>
                <a:cs typeface="Helvetica"/>
              </a:rPr>
              <a:t>2.  In astronomy.</a:t>
            </a:r>
            <a:endParaRPr lang="en-US" sz="4000" dirty="0">
              <a:latin typeface="Helvetica"/>
              <a:cs typeface="Helvetica"/>
            </a:endParaRPr>
          </a:p>
        </p:txBody>
      </p:sp>
      <p:sp>
        <p:nvSpPr>
          <p:cNvPr id="6" name="TextBox 5"/>
          <p:cNvSpPr txBox="1"/>
          <p:nvPr/>
        </p:nvSpPr>
        <p:spPr>
          <a:xfrm>
            <a:off x="1597831" y="5141260"/>
            <a:ext cx="5623138" cy="707886"/>
          </a:xfrm>
          <a:prstGeom prst="rect">
            <a:avLst/>
          </a:prstGeom>
          <a:noFill/>
        </p:spPr>
        <p:txBody>
          <a:bodyPr wrap="square" rtlCol="0">
            <a:spAutoFit/>
          </a:bodyPr>
          <a:lstStyle/>
          <a:p>
            <a:r>
              <a:rPr lang="en-US" sz="4000" dirty="0" smtClean="0">
                <a:latin typeface="Helvetica"/>
                <a:cs typeface="Helvetica"/>
              </a:rPr>
              <a:t>3.  In monitoring time.</a:t>
            </a:r>
            <a:endParaRPr lang="en-US" sz="4000" dirty="0">
              <a:latin typeface="Helvetica"/>
              <a:cs typeface="Helvetica"/>
            </a:endParaRPr>
          </a:p>
        </p:txBody>
      </p:sp>
    </p:spTree>
    <p:extLst>
      <p:ext uri="{BB962C8B-B14F-4D97-AF65-F5344CB8AC3E}">
        <p14:creationId xmlns:p14="http://schemas.microsoft.com/office/powerpoint/2010/main" val="31993133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2311" y="1710339"/>
            <a:ext cx="7733094" cy="1323439"/>
          </a:xfrm>
          <a:prstGeom prst="rect">
            <a:avLst/>
          </a:prstGeom>
          <a:noFill/>
        </p:spPr>
        <p:txBody>
          <a:bodyPr wrap="square" rtlCol="0">
            <a:spAutoFit/>
          </a:bodyPr>
          <a:lstStyle/>
          <a:p>
            <a:pPr marL="742950" indent="-742950">
              <a:buAutoNum type="alphaUcPeriod" startAt="3"/>
            </a:pPr>
            <a:r>
              <a:rPr lang="en-US" sz="4000" dirty="0" smtClean="0">
                <a:latin typeface="Helvetica"/>
                <a:cs typeface="Helvetica"/>
              </a:rPr>
              <a:t>The Mayan calendar ends on</a:t>
            </a:r>
          </a:p>
          <a:p>
            <a:r>
              <a:rPr lang="en-US" sz="4000" dirty="0" smtClean="0">
                <a:latin typeface="Helvetica"/>
                <a:cs typeface="Helvetica"/>
              </a:rPr>
              <a:t>      ___________________.</a:t>
            </a:r>
            <a:endParaRPr lang="en-US" sz="4000" dirty="0">
              <a:latin typeface="Helvetica"/>
              <a:cs typeface="Helvetica"/>
            </a:endParaRPr>
          </a:p>
        </p:txBody>
      </p:sp>
      <p:sp>
        <p:nvSpPr>
          <p:cNvPr id="4" name="TextBox 3"/>
          <p:cNvSpPr txBox="1"/>
          <p:nvPr/>
        </p:nvSpPr>
        <p:spPr>
          <a:xfrm>
            <a:off x="2191896" y="2325892"/>
            <a:ext cx="5950898" cy="707886"/>
          </a:xfrm>
          <a:prstGeom prst="rect">
            <a:avLst/>
          </a:prstGeom>
          <a:noFill/>
        </p:spPr>
        <p:txBody>
          <a:bodyPr wrap="square" rtlCol="0">
            <a:spAutoFit/>
          </a:bodyPr>
          <a:lstStyle/>
          <a:p>
            <a:r>
              <a:rPr lang="en-US" sz="4000" dirty="0" smtClean="0">
                <a:latin typeface="Helvetica"/>
                <a:cs typeface="Helvetica"/>
              </a:rPr>
              <a:t>December 21, 2012</a:t>
            </a:r>
            <a:endParaRPr lang="en-US" sz="4000" dirty="0">
              <a:latin typeface="Helvetica"/>
              <a:cs typeface="Helvetica"/>
            </a:endParaRPr>
          </a:p>
        </p:txBody>
      </p:sp>
    </p:spTree>
    <p:extLst>
      <p:ext uri="{BB962C8B-B14F-4D97-AF65-F5344CB8AC3E}">
        <p14:creationId xmlns:p14="http://schemas.microsoft.com/office/powerpoint/2010/main" val="1715055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6976" y="1331402"/>
            <a:ext cx="7763822" cy="707886"/>
          </a:xfrm>
          <a:prstGeom prst="rect">
            <a:avLst/>
          </a:prstGeom>
          <a:noFill/>
        </p:spPr>
        <p:txBody>
          <a:bodyPr wrap="square" rtlCol="0">
            <a:spAutoFit/>
          </a:bodyPr>
          <a:lstStyle/>
          <a:p>
            <a:r>
              <a:rPr lang="en-US" sz="4000" dirty="0" smtClean="0">
                <a:latin typeface="Helvetica"/>
                <a:cs typeface="Helvetica"/>
              </a:rPr>
              <a:t>II.  What Does the Bible Say?</a:t>
            </a:r>
            <a:endParaRPr lang="en-US" sz="4000" dirty="0">
              <a:latin typeface="Helvetica"/>
              <a:cs typeface="Helvetica"/>
            </a:endParaRPr>
          </a:p>
        </p:txBody>
      </p:sp>
      <p:sp>
        <p:nvSpPr>
          <p:cNvPr id="3" name="TextBox 2"/>
          <p:cNvSpPr txBox="1"/>
          <p:nvPr/>
        </p:nvSpPr>
        <p:spPr>
          <a:xfrm>
            <a:off x="1536376" y="2836910"/>
            <a:ext cx="6626904" cy="707886"/>
          </a:xfrm>
          <a:prstGeom prst="rect">
            <a:avLst/>
          </a:prstGeom>
          <a:noFill/>
        </p:spPr>
        <p:txBody>
          <a:bodyPr wrap="square" rtlCol="0">
            <a:spAutoFit/>
          </a:bodyPr>
          <a:lstStyle/>
          <a:p>
            <a:r>
              <a:rPr lang="en-US" sz="4000" dirty="0" smtClean="0">
                <a:latin typeface="Helvetica"/>
                <a:cs typeface="Helvetica"/>
              </a:rPr>
              <a:t>A.  Key Bible passage:</a:t>
            </a:r>
            <a:endParaRPr lang="en-US" sz="4000" dirty="0">
              <a:latin typeface="Helvetica"/>
              <a:cs typeface="Helvetica"/>
            </a:endParaRPr>
          </a:p>
        </p:txBody>
      </p:sp>
      <p:sp>
        <p:nvSpPr>
          <p:cNvPr id="4" name="TextBox 3"/>
          <p:cNvSpPr txBox="1"/>
          <p:nvPr/>
        </p:nvSpPr>
        <p:spPr>
          <a:xfrm>
            <a:off x="2366020" y="4280969"/>
            <a:ext cx="5428529" cy="707886"/>
          </a:xfrm>
          <a:prstGeom prst="rect">
            <a:avLst/>
          </a:prstGeom>
          <a:noFill/>
        </p:spPr>
        <p:txBody>
          <a:bodyPr wrap="square" rtlCol="0">
            <a:spAutoFit/>
          </a:bodyPr>
          <a:lstStyle/>
          <a:p>
            <a:r>
              <a:rPr lang="en-US" sz="4000" dirty="0" smtClean="0">
                <a:latin typeface="Helvetica"/>
                <a:cs typeface="Helvetica"/>
              </a:rPr>
              <a:t>Matthew 24:36.</a:t>
            </a:r>
            <a:endParaRPr lang="en-US" sz="4000" dirty="0">
              <a:latin typeface="Helvetica"/>
              <a:cs typeface="Helvetica"/>
            </a:endParaRPr>
          </a:p>
        </p:txBody>
      </p:sp>
    </p:spTree>
    <p:extLst>
      <p:ext uri="{BB962C8B-B14F-4D97-AF65-F5344CB8AC3E}">
        <p14:creationId xmlns:p14="http://schemas.microsoft.com/office/powerpoint/2010/main" val="3937964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39344" y="1546475"/>
            <a:ext cx="6688358" cy="3170099"/>
          </a:xfrm>
          <a:prstGeom prst="rect">
            <a:avLst/>
          </a:prstGeom>
          <a:noFill/>
        </p:spPr>
        <p:txBody>
          <a:bodyPr wrap="square" rtlCol="0">
            <a:spAutoFit/>
          </a:bodyPr>
          <a:lstStyle/>
          <a:p>
            <a:r>
              <a:rPr lang="en-US" sz="4000" dirty="0" smtClean="0">
                <a:latin typeface="Helvetica"/>
                <a:cs typeface="Helvetica"/>
              </a:rPr>
              <a:t>“But of that day and hour no one knows, not even the angels of heaven, nor the Son, but the Father only.”       Matthew 24:36.</a:t>
            </a:r>
            <a:endParaRPr lang="en-US" sz="4000" dirty="0">
              <a:latin typeface="Helvetica"/>
              <a:cs typeface="Helvetica"/>
            </a:endParaRPr>
          </a:p>
        </p:txBody>
      </p:sp>
    </p:spTree>
    <p:extLst>
      <p:ext uri="{BB962C8B-B14F-4D97-AF65-F5344CB8AC3E}">
        <p14:creationId xmlns:p14="http://schemas.microsoft.com/office/powerpoint/2010/main" val="42401732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6433" y="1546475"/>
            <a:ext cx="7210727" cy="1938992"/>
          </a:xfrm>
          <a:prstGeom prst="rect">
            <a:avLst/>
          </a:prstGeom>
          <a:noFill/>
        </p:spPr>
        <p:txBody>
          <a:bodyPr wrap="square" rtlCol="0">
            <a:spAutoFit/>
          </a:bodyPr>
          <a:lstStyle/>
          <a:p>
            <a:r>
              <a:rPr lang="en-US" sz="4000" dirty="0" smtClean="0">
                <a:latin typeface="Helvetica"/>
                <a:cs typeface="Helvetica"/>
              </a:rPr>
              <a:t>B.  Jesus gives us signs                        </a:t>
            </a:r>
          </a:p>
          <a:p>
            <a:r>
              <a:rPr lang="en-US" sz="4000" dirty="0" smtClean="0">
                <a:latin typeface="Helvetica"/>
                <a:cs typeface="Helvetica"/>
              </a:rPr>
              <a:t>     </a:t>
            </a:r>
            <a:r>
              <a:rPr lang="en-US" sz="4000" dirty="0">
                <a:latin typeface="Helvetica"/>
                <a:cs typeface="Helvetica"/>
              </a:rPr>
              <a:t> </a:t>
            </a:r>
            <a:r>
              <a:rPr lang="en-US" sz="4000" dirty="0" smtClean="0">
                <a:latin typeface="Helvetica"/>
                <a:cs typeface="Helvetica"/>
              </a:rPr>
              <a:t>indicating when the end of</a:t>
            </a:r>
          </a:p>
          <a:p>
            <a:r>
              <a:rPr lang="en-US" sz="4000" dirty="0">
                <a:latin typeface="Helvetica"/>
                <a:cs typeface="Helvetica"/>
              </a:rPr>
              <a:t> </a:t>
            </a:r>
            <a:r>
              <a:rPr lang="en-US" sz="4000" dirty="0" smtClean="0">
                <a:latin typeface="Helvetica"/>
                <a:cs typeface="Helvetica"/>
              </a:rPr>
              <a:t>     the world is near.</a:t>
            </a:r>
            <a:endParaRPr lang="en-US" sz="4000" dirty="0">
              <a:latin typeface="Helvetica"/>
              <a:cs typeface="Helvetica"/>
            </a:endParaRPr>
          </a:p>
        </p:txBody>
      </p:sp>
    </p:spTree>
    <p:extLst>
      <p:ext uri="{BB962C8B-B14F-4D97-AF65-F5344CB8AC3E}">
        <p14:creationId xmlns:p14="http://schemas.microsoft.com/office/powerpoint/2010/main" val="37194339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919" y="911498"/>
            <a:ext cx="6780541" cy="707886"/>
          </a:xfrm>
          <a:prstGeom prst="rect">
            <a:avLst/>
          </a:prstGeom>
          <a:noFill/>
        </p:spPr>
        <p:txBody>
          <a:bodyPr wrap="square" rtlCol="0">
            <a:spAutoFit/>
          </a:bodyPr>
          <a:lstStyle/>
          <a:p>
            <a:r>
              <a:rPr lang="en-US" sz="4000" dirty="0" smtClean="0">
                <a:latin typeface="Helvetica"/>
                <a:cs typeface="Helvetica"/>
              </a:rPr>
              <a:t>C.  How will the world end?</a:t>
            </a:r>
            <a:endParaRPr lang="en-US" sz="4000" dirty="0">
              <a:latin typeface="Helvetica"/>
              <a:cs typeface="Helvetica"/>
            </a:endParaRPr>
          </a:p>
        </p:txBody>
      </p:sp>
      <p:sp>
        <p:nvSpPr>
          <p:cNvPr id="3" name="TextBox 2"/>
          <p:cNvSpPr txBox="1"/>
          <p:nvPr/>
        </p:nvSpPr>
        <p:spPr>
          <a:xfrm>
            <a:off x="1976804" y="2201934"/>
            <a:ext cx="6176233" cy="1323439"/>
          </a:xfrm>
          <a:prstGeom prst="rect">
            <a:avLst/>
          </a:prstGeom>
          <a:noFill/>
        </p:spPr>
        <p:txBody>
          <a:bodyPr wrap="square" rtlCol="0">
            <a:spAutoFit/>
          </a:bodyPr>
          <a:lstStyle/>
          <a:p>
            <a:pPr marL="742950" indent="-742950">
              <a:buAutoNum type="arabicPeriod"/>
            </a:pPr>
            <a:r>
              <a:rPr lang="en-US" sz="4000" dirty="0" smtClean="0">
                <a:latin typeface="Helvetica"/>
                <a:cs typeface="Helvetica"/>
              </a:rPr>
              <a:t>Not by some _____________:</a:t>
            </a:r>
            <a:endParaRPr lang="en-US" sz="4000" dirty="0">
              <a:latin typeface="Helvetica"/>
              <a:cs typeface="Helvetica"/>
            </a:endParaRPr>
          </a:p>
        </p:txBody>
      </p:sp>
      <p:sp>
        <p:nvSpPr>
          <p:cNvPr id="4" name="TextBox 3"/>
          <p:cNvSpPr txBox="1"/>
          <p:nvPr/>
        </p:nvSpPr>
        <p:spPr>
          <a:xfrm>
            <a:off x="2796205" y="2814666"/>
            <a:ext cx="5018829" cy="707886"/>
          </a:xfrm>
          <a:prstGeom prst="rect">
            <a:avLst/>
          </a:prstGeom>
          <a:noFill/>
        </p:spPr>
        <p:txBody>
          <a:bodyPr wrap="square" rtlCol="0">
            <a:spAutoFit/>
          </a:bodyPr>
          <a:lstStyle/>
          <a:p>
            <a:r>
              <a:rPr lang="en-US" sz="4000" dirty="0">
                <a:latin typeface="Helvetica"/>
                <a:cs typeface="Helvetica"/>
              </a:rPr>
              <a:t>n</a:t>
            </a:r>
            <a:r>
              <a:rPr lang="en-US" sz="4000" dirty="0" smtClean="0">
                <a:latin typeface="Helvetica"/>
                <a:cs typeface="Helvetica"/>
              </a:rPr>
              <a:t>atural disaster</a:t>
            </a:r>
            <a:endParaRPr lang="en-US" sz="4000" dirty="0">
              <a:latin typeface="Helvetica"/>
              <a:cs typeface="Helvetica"/>
            </a:endParaRPr>
          </a:p>
        </p:txBody>
      </p:sp>
      <p:sp>
        <p:nvSpPr>
          <p:cNvPr id="5" name="TextBox 4"/>
          <p:cNvSpPr txBox="1"/>
          <p:nvPr/>
        </p:nvSpPr>
        <p:spPr>
          <a:xfrm>
            <a:off x="2796205" y="3978234"/>
            <a:ext cx="5356832" cy="707886"/>
          </a:xfrm>
          <a:prstGeom prst="rect">
            <a:avLst/>
          </a:prstGeom>
          <a:noFill/>
        </p:spPr>
        <p:txBody>
          <a:bodyPr wrap="square" rtlCol="0">
            <a:spAutoFit/>
          </a:bodyPr>
          <a:lstStyle/>
          <a:p>
            <a:r>
              <a:rPr lang="en-US" sz="4000" dirty="0" smtClean="0">
                <a:latin typeface="Helvetica"/>
                <a:cs typeface="Helvetica"/>
              </a:rPr>
              <a:t>Genesis 9:12-17.</a:t>
            </a:r>
            <a:endParaRPr lang="en-US" sz="4000" dirty="0">
              <a:latin typeface="Helvetica"/>
              <a:cs typeface="Helvetica"/>
            </a:endParaRPr>
          </a:p>
        </p:txBody>
      </p:sp>
    </p:spTree>
    <p:extLst>
      <p:ext uri="{BB962C8B-B14F-4D97-AF65-F5344CB8AC3E}">
        <p14:creationId xmlns:p14="http://schemas.microsoft.com/office/powerpoint/2010/main" val="778029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0613" y="860290"/>
            <a:ext cx="7528244" cy="5016758"/>
          </a:xfrm>
          <a:prstGeom prst="rect">
            <a:avLst/>
          </a:prstGeom>
          <a:noFill/>
        </p:spPr>
        <p:txBody>
          <a:bodyPr wrap="square" rtlCol="0">
            <a:spAutoFit/>
          </a:bodyPr>
          <a:lstStyle/>
          <a:p>
            <a:r>
              <a:rPr lang="en-US" sz="4000" dirty="0" smtClean="0">
                <a:latin typeface="Helvetica"/>
                <a:cs typeface="Helvetica"/>
              </a:rPr>
              <a:t>“And God said, ‘This is the sign of the covenant which I make between me and you and every living creature that is with you, for all future generations: I set my bow in the cloud, and it shall be a sign of the covenant between me and the earth.</a:t>
            </a:r>
            <a:endParaRPr lang="en-US" sz="4000" dirty="0">
              <a:latin typeface="Helvetica"/>
              <a:cs typeface="Helvetica"/>
            </a:endParaRPr>
          </a:p>
        </p:txBody>
      </p:sp>
    </p:spTree>
    <p:extLst>
      <p:ext uri="{BB962C8B-B14F-4D97-AF65-F5344CB8AC3E}">
        <p14:creationId xmlns:p14="http://schemas.microsoft.com/office/powerpoint/2010/main" val="317005744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576</Words>
  <Application>Microsoft Macintosh PowerPoint</Application>
  <PresentationFormat>On-screen Show (4:3)</PresentationFormat>
  <Paragraphs>65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Hardcover</vt:lpstr>
      <vt:lpstr>Our Day in Bible Prophecy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Day in Bible Prophecy</dc:title>
  <dc:creator>Lyle Arakaki</dc:creator>
  <cp:lastModifiedBy>Lyle Arakaki</cp:lastModifiedBy>
  <cp:revision>12</cp:revision>
  <dcterms:created xsi:type="dcterms:W3CDTF">2012-04-06T19:16:25Z</dcterms:created>
  <dcterms:modified xsi:type="dcterms:W3CDTF">2012-04-13T17:39:56Z</dcterms:modified>
</cp:coreProperties>
</file>