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2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45339"/>
            <a:ext cx="7772400" cy="978408"/>
          </a:xfrm>
        </p:spPr>
        <p:txBody>
          <a:bodyPr/>
          <a:lstStyle/>
          <a:p>
            <a:r>
              <a:rPr lang="en-US" dirty="0" smtClean="0">
                <a:latin typeface="Book Antiqua"/>
                <a:cs typeface="Book Antiqua"/>
              </a:rPr>
              <a:t>Our Day in Bible Prophecy</a:t>
            </a:r>
            <a:endParaRPr lang="en-US" dirty="0">
              <a:latin typeface="Book Antiqua"/>
              <a:cs typeface="Book Antiqu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91345"/>
            <a:ext cx="7772400" cy="230447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Helvetica"/>
                <a:cs typeface="Helvetica"/>
              </a:rPr>
              <a:t>The United States in Bible Prophecy</a:t>
            </a:r>
            <a:endParaRPr lang="en-US" sz="4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3045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2909" y="958273"/>
            <a:ext cx="760131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4000" dirty="0" smtClean="0">
                <a:latin typeface="Helvetica"/>
                <a:cs typeface="Helvetica"/>
              </a:rPr>
              <a:t>___________________.</a:t>
            </a:r>
          </a:p>
          <a:p>
            <a:pPr marL="742950" indent="-742950">
              <a:buAutoNum type="alphaLcPeriod"/>
            </a:pPr>
            <a:endParaRPr lang="en-US" sz="4000" dirty="0">
              <a:latin typeface="Helvetica"/>
              <a:cs typeface="Helvetica"/>
            </a:endParaRPr>
          </a:p>
          <a:p>
            <a:pPr marL="742950" indent="-742950">
              <a:buAutoNum type="alphaLcPeriod"/>
            </a:pPr>
            <a:r>
              <a:rPr lang="en-US" sz="4000" dirty="0" smtClean="0">
                <a:latin typeface="Helvetica"/>
                <a:cs typeface="Helvetica"/>
              </a:rPr>
              <a:t>___________________.</a:t>
            </a:r>
          </a:p>
          <a:p>
            <a:pPr marL="742950" indent="-742950">
              <a:buAutoNum type="alphaLcPeriod"/>
            </a:pPr>
            <a:endParaRPr lang="en-US" sz="4000" dirty="0">
              <a:latin typeface="Helvetica"/>
              <a:cs typeface="Helvetica"/>
            </a:endParaRPr>
          </a:p>
          <a:p>
            <a:pPr marL="742950" indent="-742950">
              <a:buAutoNum type="alphaLcPeriod"/>
            </a:pPr>
            <a:r>
              <a:rPr lang="en-US" sz="4000" dirty="0" smtClean="0">
                <a:latin typeface="Helvetica"/>
                <a:cs typeface="Helvetica"/>
              </a:rPr>
              <a:t>In power for 42 months =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_______________________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6545" y="958273"/>
            <a:ext cx="45751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Utters blasphemies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6545" y="2205184"/>
            <a:ext cx="42332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Persecutes saints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6545" y="4036039"/>
            <a:ext cx="28651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1260 years;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87636" y="4012949"/>
            <a:ext cx="2494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538 -1798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9417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0636" y="523512"/>
            <a:ext cx="42340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B.  Second beast.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7273" y="1604819"/>
            <a:ext cx="64200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Helvetica"/>
                <a:cs typeface="Helvetica"/>
              </a:rPr>
              <a:t>Description: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     Revelation 13:11, 12.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364" y="3498273"/>
            <a:ext cx="78830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“Then I saw another beast which</a:t>
            </a:r>
          </a:p>
          <a:p>
            <a:r>
              <a:rPr lang="en-US" sz="4000" dirty="0">
                <a:latin typeface="Helvetica"/>
                <a:cs typeface="Helvetica"/>
              </a:rPr>
              <a:t>r</a:t>
            </a:r>
            <a:r>
              <a:rPr lang="en-US" sz="4000" dirty="0" smtClean="0">
                <a:latin typeface="Helvetica"/>
                <a:cs typeface="Helvetica"/>
              </a:rPr>
              <a:t>ose out of the earth; it had two 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orns like a lamb and it spoke like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 dragon.  It exercises all the 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75209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5182" y="1212272"/>
            <a:ext cx="731327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uthority of the first beast in its</a:t>
            </a:r>
          </a:p>
          <a:p>
            <a:r>
              <a:rPr lang="en-US" sz="4000" dirty="0">
                <a:latin typeface="Helvetica"/>
                <a:cs typeface="Helvetica"/>
              </a:rPr>
              <a:t>p</a:t>
            </a:r>
            <a:r>
              <a:rPr lang="en-US" sz="4000" dirty="0" smtClean="0">
                <a:latin typeface="Helvetica"/>
                <a:cs typeface="Helvetica"/>
              </a:rPr>
              <a:t>resence, and makes the earth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nd its inhabitants worship the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irst beast, whose mortal 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ound was healed.”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30762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4364" y="715818"/>
            <a:ext cx="6971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2.  Comes up out of the earth.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3273" y="1651000"/>
            <a:ext cx="56023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4000" dirty="0" smtClean="0">
                <a:latin typeface="Helvetica"/>
                <a:cs typeface="Helvetica"/>
              </a:rPr>
              <a:t>Water = _______: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     Revelation 17:15.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000" y="3267364"/>
            <a:ext cx="768371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“And he said to me, ‘The waters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hat you saw, where the harlot is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eated, are peoples and </a:t>
            </a:r>
          </a:p>
          <a:p>
            <a:r>
              <a:rPr lang="en-US" sz="4000" dirty="0">
                <a:latin typeface="Helvetica"/>
                <a:cs typeface="Helvetica"/>
              </a:rPr>
              <a:t>m</a:t>
            </a:r>
            <a:r>
              <a:rPr lang="en-US" sz="4000" dirty="0" smtClean="0">
                <a:latin typeface="Helvetica"/>
                <a:cs typeface="Helvetica"/>
              </a:rPr>
              <a:t>ultitudes and nations and 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ongues.’”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79636" y="1651000"/>
            <a:ext cx="17250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people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4238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1546" y="854364"/>
            <a:ext cx="7558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b.  Earth = _________________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6273" y="831273"/>
            <a:ext cx="42630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Unpopulated area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7182" y="2101273"/>
            <a:ext cx="5992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3.  Two horns like a lamb.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3909" y="3221182"/>
            <a:ext cx="745879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4000" dirty="0" smtClean="0">
                <a:latin typeface="Helvetica"/>
                <a:cs typeface="Helvetica"/>
              </a:rPr>
              <a:t>Lamb = ___________.</a:t>
            </a:r>
          </a:p>
          <a:p>
            <a:pPr marL="742950" indent="-742950">
              <a:buAutoNum type="alphaLcPeriod"/>
            </a:pPr>
            <a:endParaRPr lang="en-US" sz="4000" dirty="0">
              <a:latin typeface="Helvetica"/>
              <a:cs typeface="Helvetica"/>
            </a:endParaRPr>
          </a:p>
          <a:p>
            <a:pPr marL="742950" indent="-742950">
              <a:buAutoNum type="alphaLcPeriod"/>
            </a:pPr>
            <a:r>
              <a:rPr lang="en-US" sz="4000" dirty="0" smtClean="0">
                <a:latin typeface="Helvetica"/>
                <a:cs typeface="Helvetica"/>
              </a:rPr>
              <a:t>Two horns = _________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_______________________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______________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3221182"/>
            <a:ext cx="2750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New nation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95455" y="4433455"/>
            <a:ext cx="20949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religious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9818" y="5025886"/>
            <a:ext cx="22089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reedom;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6636" y="5079296"/>
            <a:ext cx="34352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representative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9528" y="5683395"/>
            <a:ext cx="2893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government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8960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9727" y="508000"/>
            <a:ext cx="75071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4"/>
            </a:pPr>
            <a:r>
              <a:rPr lang="en-US" sz="4000" dirty="0" smtClean="0">
                <a:latin typeface="Helvetica"/>
                <a:cs typeface="Helvetica"/>
              </a:rPr>
              <a:t>After the mortal wound which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took place in 1798.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8908" y="2805545"/>
            <a:ext cx="83264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5.  Second beast of Revelation 13 =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______________________. 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4818" y="3421098"/>
            <a:ext cx="5830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United States of America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32562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455" y="658091"/>
            <a:ext cx="7750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>
              <a:buAutoNum type="romanUcPeriod" startAt="2"/>
            </a:pPr>
            <a:r>
              <a:rPr lang="en-US" sz="4000" dirty="0" smtClean="0">
                <a:latin typeface="Helvetica"/>
                <a:cs typeface="Helvetica"/>
              </a:rPr>
              <a:t>The Role of the United States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 at the End of Time.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3182" y="2586182"/>
            <a:ext cx="66961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A.  The function of prophecy.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1364" y="3837409"/>
            <a:ext cx="40343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1.  A crystal ball?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94005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4364" y="484909"/>
            <a:ext cx="60020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>
                <a:latin typeface="Helvetica"/>
                <a:cs typeface="Helvetica"/>
              </a:rPr>
              <a:t>To increase ______: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      John 13:19; 14:29.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1091" y="2174512"/>
            <a:ext cx="805516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“I tell you this now, before it takes</a:t>
            </a:r>
          </a:p>
          <a:p>
            <a:r>
              <a:rPr lang="en-US" sz="4000" dirty="0">
                <a:latin typeface="Helvetica"/>
                <a:cs typeface="Helvetica"/>
              </a:rPr>
              <a:t>p</a:t>
            </a:r>
            <a:r>
              <a:rPr lang="en-US" sz="4000" dirty="0" smtClean="0">
                <a:latin typeface="Helvetica"/>
                <a:cs typeface="Helvetica"/>
              </a:rPr>
              <a:t>lace, that when it does take place</a:t>
            </a:r>
          </a:p>
          <a:p>
            <a:r>
              <a:rPr lang="en-US" sz="4000" dirty="0">
                <a:latin typeface="Helvetica"/>
                <a:cs typeface="Helvetica"/>
              </a:rPr>
              <a:t>y</a:t>
            </a:r>
            <a:r>
              <a:rPr lang="en-US" sz="4000" dirty="0" smtClean="0">
                <a:latin typeface="Helvetica"/>
                <a:cs typeface="Helvetica"/>
              </a:rPr>
              <a:t>ou may believe that I am he.”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“And now I have told you before it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akes place, so that when it does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ake place, you may believe.”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5091" y="473364"/>
            <a:ext cx="1154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faith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3597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182" y="438727"/>
            <a:ext cx="77696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 startAt="2"/>
            </a:pPr>
            <a:r>
              <a:rPr lang="en-US" sz="4000" dirty="0" smtClean="0">
                <a:latin typeface="Helvetica"/>
                <a:cs typeface="Helvetica"/>
              </a:rPr>
              <a:t>The United States and the 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Papacy:  Revelation 13:12-15.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545" y="2251364"/>
            <a:ext cx="850951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“It exercises all the authority of the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irst beast in its presence, and </a:t>
            </a:r>
          </a:p>
          <a:p>
            <a:r>
              <a:rPr lang="en-US" sz="4000" dirty="0">
                <a:latin typeface="Helvetica"/>
                <a:cs typeface="Helvetica"/>
              </a:rPr>
              <a:t>m</a:t>
            </a:r>
            <a:r>
              <a:rPr lang="en-US" sz="4000" dirty="0" smtClean="0">
                <a:latin typeface="Helvetica"/>
                <a:cs typeface="Helvetica"/>
              </a:rPr>
              <a:t>akes the earth and its inhabitants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orship the first beast, whose mortal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ound was healed.  It works great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igns, even making fire come down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66160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27" y="704272"/>
            <a:ext cx="816862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rom heaven to earth in the sight</a:t>
            </a:r>
          </a:p>
          <a:p>
            <a:r>
              <a:rPr lang="en-US" sz="4000" dirty="0">
                <a:latin typeface="Helvetica"/>
                <a:cs typeface="Helvetica"/>
              </a:rPr>
              <a:t>o</a:t>
            </a:r>
            <a:r>
              <a:rPr lang="en-US" sz="4000" dirty="0" smtClean="0">
                <a:latin typeface="Helvetica"/>
                <a:cs typeface="Helvetica"/>
              </a:rPr>
              <a:t>f men; and by the signs which it</a:t>
            </a:r>
          </a:p>
          <a:p>
            <a:r>
              <a:rPr lang="en-US" sz="4000" dirty="0">
                <a:latin typeface="Helvetica"/>
                <a:cs typeface="Helvetica"/>
              </a:rPr>
              <a:t>i</a:t>
            </a:r>
            <a:r>
              <a:rPr lang="en-US" sz="4000" dirty="0" smtClean="0">
                <a:latin typeface="Helvetica"/>
                <a:cs typeface="Helvetica"/>
              </a:rPr>
              <a:t>s allowed to work in the presence</a:t>
            </a:r>
          </a:p>
          <a:p>
            <a:r>
              <a:rPr lang="en-US" sz="4000" dirty="0">
                <a:latin typeface="Helvetica"/>
                <a:cs typeface="Helvetica"/>
              </a:rPr>
              <a:t>o</a:t>
            </a:r>
            <a:r>
              <a:rPr lang="en-US" sz="4000" dirty="0" smtClean="0">
                <a:latin typeface="Helvetica"/>
                <a:cs typeface="Helvetica"/>
              </a:rPr>
              <a:t>f the beast, it deceives those who</a:t>
            </a:r>
          </a:p>
          <a:p>
            <a:r>
              <a:rPr lang="en-US" sz="4000" dirty="0">
                <a:latin typeface="Helvetica"/>
                <a:cs typeface="Helvetica"/>
              </a:rPr>
              <a:t>d</a:t>
            </a:r>
            <a:r>
              <a:rPr lang="en-US" sz="4000" dirty="0" smtClean="0">
                <a:latin typeface="Helvetica"/>
                <a:cs typeface="Helvetica"/>
              </a:rPr>
              <a:t>well on earth, bidding them make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 image for the beast which was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ounded by the sword yet lived;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nd it was allowed to give breath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08254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5364" y="969818"/>
            <a:ext cx="300770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Introduction.</a:t>
            </a:r>
          </a:p>
          <a:p>
            <a:endParaRPr lang="en-US" sz="4000" dirty="0">
              <a:latin typeface="Helvetica"/>
              <a:cs typeface="Helvetica"/>
            </a:endParaRPr>
          </a:p>
          <a:p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5364" y="2247090"/>
            <a:ext cx="74558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4000" dirty="0" smtClean="0">
                <a:latin typeface="Helvetica"/>
                <a:cs typeface="Helvetica"/>
              </a:rPr>
              <a:t>Prophetic panorama of world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empires.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5364" y="4268189"/>
            <a:ext cx="72122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 startAt="2"/>
            </a:pPr>
            <a:r>
              <a:rPr lang="en-US" sz="4000" dirty="0" smtClean="0">
                <a:latin typeface="Helvetica"/>
                <a:cs typeface="Helvetica"/>
              </a:rPr>
              <a:t>Is the United States in Bible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prophecy?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4934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6637" y="1131455"/>
            <a:ext cx="776937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o the image of the beast so that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image of the beast should</a:t>
            </a:r>
          </a:p>
          <a:p>
            <a:r>
              <a:rPr lang="en-US" sz="4000" dirty="0">
                <a:latin typeface="Helvetica"/>
                <a:cs typeface="Helvetica"/>
              </a:rPr>
              <a:t>e</a:t>
            </a:r>
            <a:r>
              <a:rPr lang="en-US" sz="4000" dirty="0" smtClean="0">
                <a:latin typeface="Helvetica"/>
                <a:cs typeface="Helvetica"/>
              </a:rPr>
              <a:t>ven speak, and to cause those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ho would not worship the image</a:t>
            </a:r>
          </a:p>
          <a:p>
            <a:r>
              <a:rPr lang="en-US" sz="4000" dirty="0">
                <a:latin typeface="Helvetica"/>
                <a:cs typeface="Helvetica"/>
              </a:rPr>
              <a:t>o</a:t>
            </a:r>
            <a:r>
              <a:rPr lang="en-US" sz="4000" dirty="0" smtClean="0">
                <a:latin typeface="Helvetica"/>
                <a:cs typeface="Helvetica"/>
              </a:rPr>
              <a:t>f the beast to be slain.”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10229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35" y="819726"/>
            <a:ext cx="86445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Helvetica"/>
                <a:cs typeface="Helvetica"/>
              </a:rPr>
              <a:t>Unique diplomatic relationship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between the U.S. and the Vatican.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636" y="3151909"/>
            <a:ext cx="81227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>
                <a:latin typeface="Helvetica"/>
                <a:cs typeface="Helvetica"/>
              </a:rPr>
              <a:t>What is the image of the beast?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    ______________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5909" y="3767462"/>
            <a:ext cx="3178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alse worship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88810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5727" y="542636"/>
            <a:ext cx="80201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 startAt="3"/>
            </a:pPr>
            <a:r>
              <a:rPr lang="en-US" sz="4000" dirty="0" smtClean="0">
                <a:latin typeface="Helvetica"/>
                <a:cs typeface="Helvetica"/>
              </a:rPr>
              <a:t>The mark of the beast and 666: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      Revelation 13:16-18.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636" y="2309090"/>
            <a:ext cx="85691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“Also it causes all, both small and</a:t>
            </a:r>
          </a:p>
          <a:p>
            <a:r>
              <a:rPr lang="en-US" sz="4000" dirty="0">
                <a:latin typeface="Helvetica"/>
                <a:cs typeface="Helvetica"/>
              </a:rPr>
              <a:t>g</a:t>
            </a:r>
            <a:r>
              <a:rPr lang="en-US" sz="4000" dirty="0" smtClean="0">
                <a:latin typeface="Helvetica"/>
                <a:cs typeface="Helvetica"/>
              </a:rPr>
              <a:t>reat, both rich and poor, both free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nd slave, to be marked on the right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and or the forehead, so that no one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an buy or sell unless he has the</a:t>
            </a:r>
          </a:p>
          <a:p>
            <a:r>
              <a:rPr lang="en-US" sz="4000" dirty="0">
                <a:latin typeface="Helvetica"/>
                <a:cs typeface="Helvetica"/>
              </a:rPr>
              <a:t>m</a:t>
            </a:r>
            <a:r>
              <a:rPr lang="en-US" sz="4000" dirty="0" smtClean="0">
                <a:latin typeface="Helvetica"/>
                <a:cs typeface="Helvetica"/>
              </a:rPr>
              <a:t>ark, that is, the name of the beast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51417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27" y="1027546"/>
            <a:ext cx="796824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o</a:t>
            </a:r>
            <a:r>
              <a:rPr lang="en-US" sz="4000" dirty="0" smtClean="0">
                <a:latin typeface="Helvetica"/>
                <a:cs typeface="Helvetica"/>
              </a:rPr>
              <a:t>r the number of its name.  This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alls for wisdom: let him who has</a:t>
            </a:r>
          </a:p>
          <a:p>
            <a:r>
              <a:rPr lang="en-US" sz="4000" dirty="0">
                <a:latin typeface="Helvetica"/>
                <a:cs typeface="Helvetica"/>
              </a:rPr>
              <a:t>u</a:t>
            </a:r>
            <a:r>
              <a:rPr lang="en-US" sz="4000" dirty="0" smtClean="0">
                <a:latin typeface="Helvetica"/>
                <a:cs typeface="Helvetica"/>
              </a:rPr>
              <a:t>nderstanding reckon the number</a:t>
            </a:r>
          </a:p>
          <a:p>
            <a:r>
              <a:rPr lang="en-US" sz="4000" dirty="0">
                <a:latin typeface="Helvetica"/>
                <a:cs typeface="Helvetica"/>
              </a:rPr>
              <a:t>o</a:t>
            </a:r>
            <a:r>
              <a:rPr lang="en-US" sz="4000" dirty="0" smtClean="0">
                <a:latin typeface="Helvetica"/>
                <a:cs typeface="Helvetica"/>
              </a:rPr>
              <a:t>f the beast, for it is a human</a:t>
            </a:r>
          </a:p>
          <a:p>
            <a:r>
              <a:rPr lang="en-US" sz="4000" dirty="0">
                <a:latin typeface="Helvetica"/>
                <a:cs typeface="Helvetica"/>
              </a:rPr>
              <a:t>n</a:t>
            </a:r>
            <a:r>
              <a:rPr lang="en-US" sz="4000" dirty="0" smtClean="0">
                <a:latin typeface="Helvetica"/>
                <a:cs typeface="Helvetica"/>
              </a:rPr>
              <a:t>umber, its number is six hundred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nd sixty-six.”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89890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1182" y="542636"/>
            <a:ext cx="69813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Helvetica"/>
                <a:cs typeface="Helvetica"/>
              </a:rPr>
              <a:t>Worship that is coerced by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human laws.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1182" y="2482273"/>
            <a:ext cx="73152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>
                <a:latin typeface="Helvetica"/>
                <a:cs typeface="Helvetica"/>
              </a:rPr>
              <a:t>Mark of the beast =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      ___________________.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0727" y="3109371"/>
            <a:ext cx="455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orship on Sunday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182" y="4410363"/>
            <a:ext cx="64744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3.  666 = ______________.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8091" y="4410363"/>
            <a:ext cx="29786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imperfection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82443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2910" y="473363"/>
            <a:ext cx="4773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VICARIUS FILII DEI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3727" y="1204340"/>
            <a:ext cx="198128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V – 5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I – 1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C – 100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A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R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I – 1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U – 5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S_____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112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22254" y="1316182"/>
            <a:ext cx="135385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F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I – 1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L -50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I – 1</a:t>
            </a:r>
          </a:p>
          <a:p>
            <a:r>
              <a:rPr lang="en-US" sz="4000" u="sng" dirty="0" smtClean="0">
                <a:latin typeface="Helvetica"/>
                <a:cs typeface="Helvetica"/>
              </a:rPr>
              <a:t>I_-_1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53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1727" y="1308249"/>
            <a:ext cx="198128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D – 500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E</a:t>
            </a:r>
          </a:p>
          <a:p>
            <a:r>
              <a:rPr lang="en-US" sz="4000" u="sng" dirty="0" smtClean="0">
                <a:latin typeface="Helvetica"/>
                <a:cs typeface="Helvetica"/>
              </a:rPr>
              <a:t>I_-_1</a:t>
            </a:r>
            <a:endParaRPr lang="en-US" sz="4000" dirty="0" smtClean="0">
              <a:latin typeface="Helvetica"/>
              <a:cs typeface="Helvetica"/>
            </a:endParaRPr>
          </a:p>
          <a:p>
            <a:r>
              <a:rPr lang="en-US" sz="4000" dirty="0" smtClean="0">
                <a:latin typeface="Helvetica"/>
                <a:cs typeface="Helvetica"/>
              </a:rPr>
              <a:t>   501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958" y="3862794"/>
            <a:ext cx="10405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112</a:t>
            </a:r>
          </a:p>
          <a:p>
            <a:r>
              <a:rPr lang="en-US" sz="4000" dirty="0">
                <a:latin typeface="Helvetica"/>
                <a:cs typeface="Helvetica"/>
              </a:rPr>
              <a:t>  </a:t>
            </a:r>
            <a:r>
              <a:rPr lang="en-US" sz="4000" dirty="0" smtClean="0">
                <a:latin typeface="Helvetica"/>
                <a:cs typeface="Helvetica"/>
              </a:rPr>
              <a:t>53</a:t>
            </a:r>
          </a:p>
          <a:p>
            <a:r>
              <a:rPr lang="en-US" sz="4000" u="sng" dirty="0" smtClean="0">
                <a:latin typeface="Helvetica"/>
                <a:cs typeface="Helvetica"/>
              </a:rPr>
              <a:t>501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666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44929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37" y="635000"/>
            <a:ext cx="86167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D.  The seal of God and the 144,000: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     Revelation 7:2-4.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637" y="2447636"/>
            <a:ext cx="839755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“Then I saw another angel ascend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rom the rising of the sun, with the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eal of the living God, and he called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ith a loud voice to the four angels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ho had been given power to harm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earth and sea, saying,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68019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23455"/>
            <a:ext cx="777989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‘Do not harm the earth or the sea</a:t>
            </a:r>
          </a:p>
          <a:p>
            <a:r>
              <a:rPr lang="en-US" sz="4000" dirty="0">
                <a:latin typeface="Helvetica"/>
                <a:cs typeface="Helvetica"/>
              </a:rPr>
              <a:t>o</a:t>
            </a:r>
            <a:r>
              <a:rPr lang="en-US" sz="4000" dirty="0" smtClean="0">
                <a:latin typeface="Helvetica"/>
                <a:cs typeface="Helvetica"/>
              </a:rPr>
              <a:t>r the trees, till we have sealed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servants of our God upon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heir foreheads.’  And I heard the</a:t>
            </a:r>
          </a:p>
          <a:p>
            <a:r>
              <a:rPr lang="en-US" sz="4000" dirty="0">
                <a:latin typeface="Helvetica"/>
                <a:cs typeface="Helvetica"/>
              </a:rPr>
              <a:t>n</a:t>
            </a:r>
            <a:r>
              <a:rPr lang="en-US" sz="4000" dirty="0" smtClean="0">
                <a:latin typeface="Helvetica"/>
                <a:cs typeface="Helvetica"/>
              </a:rPr>
              <a:t>umber of the sealed, a hundred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nd forty-four thousand sealed,</a:t>
            </a:r>
          </a:p>
          <a:p>
            <a:r>
              <a:rPr lang="en-US" sz="4000" dirty="0">
                <a:latin typeface="Helvetica"/>
                <a:cs typeface="Helvetica"/>
              </a:rPr>
              <a:t>o</a:t>
            </a:r>
            <a:r>
              <a:rPr lang="en-US" sz="4000" dirty="0" smtClean="0">
                <a:latin typeface="Helvetica"/>
                <a:cs typeface="Helvetica"/>
              </a:rPr>
              <a:t>ut of every tribe of the sons of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Israel.”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6227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9727" y="404091"/>
            <a:ext cx="76482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Helvetica"/>
                <a:cs typeface="Helvetica"/>
              </a:rPr>
              <a:t>Seal of God = ____________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     ________________.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37727" y="404091"/>
            <a:ext cx="2627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Worship of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0545" y="1042735"/>
            <a:ext cx="4776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God on the Sabbath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9727" y="2555512"/>
            <a:ext cx="73425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2.  144,000:  Revelation 14:2-3.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5818" y="3948545"/>
            <a:ext cx="81403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“And I heard a voice from heaven</a:t>
            </a:r>
          </a:p>
          <a:p>
            <a:r>
              <a:rPr lang="en-US" sz="4000" dirty="0">
                <a:latin typeface="Helvetica"/>
                <a:cs typeface="Helvetica"/>
              </a:rPr>
              <a:t>l</a:t>
            </a:r>
            <a:r>
              <a:rPr lang="en-US" sz="4000" dirty="0" smtClean="0">
                <a:latin typeface="Helvetica"/>
                <a:cs typeface="Helvetica"/>
              </a:rPr>
              <a:t>ike the sound of many waters and</a:t>
            </a:r>
          </a:p>
          <a:p>
            <a:r>
              <a:rPr lang="en-US" sz="4000" dirty="0">
                <a:latin typeface="Helvetica"/>
                <a:cs typeface="Helvetica"/>
              </a:rPr>
              <a:t>l</a:t>
            </a:r>
            <a:r>
              <a:rPr lang="en-US" sz="4000" dirty="0" smtClean="0">
                <a:latin typeface="Helvetica"/>
                <a:cs typeface="Helvetica"/>
              </a:rPr>
              <a:t>ike the sound of loud thunder;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10517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5" grpId="1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1182" y="507999"/>
            <a:ext cx="802660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voice I heard was like the 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ound of harpers playing on their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arps, and they sing a new song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efore the throne and before the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our living creatures and before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elders.  No one could learn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hat song except the hundred and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orty-four thousand who had been</a:t>
            </a:r>
          </a:p>
          <a:p>
            <a:r>
              <a:rPr lang="en-US" sz="4000" dirty="0">
                <a:latin typeface="Helvetica"/>
                <a:cs typeface="Helvetica"/>
              </a:rPr>
              <a:t>r</a:t>
            </a:r>
            <a:r>
              <a:rPr lang="en-US" sz="4000" dirty="0" smtClean="0">
                <a:latin typeface="Helvetica"/>
                <a:cs typeface="Helvetica"/>
              </a:rPr>
              <a:t>edeemed from the earth.”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53740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7364" y="877454"/>
            <a:ext cx="4034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I.  Revelation 13.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0131" y="2066636"/>
            <a:ext cx="34913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A.  First beast.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46182" y="3394364"/>
            <a:ext cx="56306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Helvetica"/>
                <a:cs typeface="Helvetica"/>
              </a:rPr>
              <a:t>Description: 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    Revelation 13:1-3.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5956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7636" y="1016000"/>
            <a:ext cx="53162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a.  Literal or symbolic?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7636" y="2597728"/>
            <a:ext cx="71352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LcPeriod" startAt="2"/>
            </a:pPr>
            <a:r>
              <a:rPr lang="en-US" sz="4000" dirty="0" smtClean="0">
                <a:latin typeface="Helvetica"/>
                <a:cs typeface="Helvetica"/>
              </a:rPr>
              <a:t>Those who remain true and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loyal to God through till 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the end.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84956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2455" y="992909"/>
            <a:ext cx="28649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Conclusion.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2455" y="2447637"/>
            <a:ext cx="45661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A.  The real issues.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2455" y="4144818"/>
            <a:ext cx="4994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B.  The final warning.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66354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545" y="484909"/>
            <a:ext cx="757130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“And I saw a beast rising out of 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sea, with ten horns and 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even heads, with ten diadems</a:t>
            </a:r>
          </a:p>
          <a:p>
            <a:r>
              <a:rPr lang="en-US" sz="4000" dirty="0">
                <a:latin typeface="Helvetica"/>
                <a:cs typeface="Helvetica"/>
              </a:rPr>
              <a:t>u</a:t>
            </a:r>
            <a:r>
              <a:rPr lang="en-US" sz="4000" dirty="0" smtClean="0">
                <a:latin typeface="Helvetica"/>
                <a:cs typeface="Helvetica"/>
              </a:rPr>
              <a:t>pon its horns and a 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lasphemous name upon its 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eads.  And the beast that I saw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as like a leopard, its feet were</a:t>
            </a:r>
          </a:p>
          <a:p>
            <a:r>
              <a:rPr lang="en-US" sz="4000" dirty="0">
                <a:latin typeface="Helvetica"/>
                <a:cs typeface="Helvetica"/>
              </a:rPr>
              <a:t>l</a:t>
            </a:r>
            <a:r>
              <a:rPr lang="en-US" sz="4000" dirty="0" smtClean="0">
                <a:latin typeface="Helvetica"/>
                <a:cs typeface="Helvetica"/>
              </a:rPr>
              <a:t>ike a bear’s, and its mouth was</a:t>
            </a:r>
          </a:p>
          <a:p>
            <a:r>
              <a:rPr lang="en-US" sz="4000" dirty="0">
                <a:latin typeface="Helvetica"/>
                <a:cs typeface="Helvetica"/>
              </a:rPr>
              <a:t>l</a:t>
            </a:r>
            <a:r>
              <a:rPr lang="en-US" sz="4000" dirty="0" smtClean="0">
                <a:latin typeface="Helvetica"/>
                <a:cs typeface="Helvetica"/>
              </a:rPr>
              <a:t>ike a lion’s mouth.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9285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170" y="1011274"/>
            <a:ext cx="771251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And to it the dragon gave his </a:t>
            </a:r>
          </a:p>
          <a:p>
            <a:r>
              <a:rPr lang="en-US" sz="4000" dirty="0">
                <a:latin typeface="Helvetica"/>
                <a:cs typeface="Helvetica"/>
              </a:rPr>
              <a:t>p</a:t>
            </a:r>
            <a:r>
              <a:rPr lang="en-US" sz="4000" dirty="0" smtClean="0">
                <a:latin typeface="Helvetica"/>
                <a:cs typeface="Helvetica"/>
              </a:rPr>
              <a:t>ower and his throne and great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uthority.  One of its heads 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eemed to have a mortal wound,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ut its mortal wound was healed,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nd the whole earth followed the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east with wonder.”</a:t>
            </a:r>
          </a:p>
        </p:txBody>
      </p:sp>
    </p:spTree>
    <p:extLst>
      <p:ext uri="{BB962C8B-B14F-4D97-AF65-F5344CB8AC3E}">
        <p14:creationId xmlns:p14="http://schemas.microsoft.com/office/powerpoint/2010/main" val="1358205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000" y="635000"/>
            <a:ext cx="58400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>
                <a:latin typeface="Helvetica"/>
                <a:cs typeface="Helvetica"/>
              </a:rPr>
              <a:t>This beast represents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___________.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2637" y="1250553"/>
            <a:ext cx="27109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papacy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9000" y="3209636"/>
            <a:ext cx="69942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3"/>
            </a:pPr>
            <a:r>
              <a:rPr lang="en-US" sz="4000" dirty="0" smtClean="0">
                <a:latin typeface="Helvetica"/>
                <a:cs typeface="Helvetica"/>
              </a:rPr>
              <a:t>The mortal (deadly) wound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happened in 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1364" y="3825189"/>
            <a:ext cx="13258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1798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08939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5909" y="669636"/>
            <a:ext cx="77123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4"/>
            </a:pPr>
            <a:r>
              <a:rPr lang="en-US" sz="4000" dirty="0" smtClean="0">
                <a:latin typeface="Helvetica"/>
                <a:cs typeface="Helvetica"/>
              </a:rPr>
              <a:t>A reflection of the prophecy of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Daniel chapter 7:  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    Revelation 13:5-8.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7273" y="2897910"/>
            <a:ext cx="814082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“And the beast was given a mouth</a:t>
            </a:r>
          </a:p>
          <a:p>
            <a:r>
              <a:rPr lang="en-US" sz="4000" dirty="0">
                <a:latin typeface="Helvetica"/>
                <a:cs typeface="Helvetica"/>
              </a:rPr>
              <a:t>u</a:t>
            </a:r>
            <a:r>
              <a:rPr lang="en-US" sz="4000" dirty="0" smtClean="0">
                <a:latin typeface="Helvetica"/>
                <a:cs typeface="Helvetica"/>
              </a:rPr>
              <a:t>ttering haughty and blasphemous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ords, and it was allowed to </a:t>
            </a:r>
          </a:p>
          <a:p>
            <a:r>
              <a:rPr lang="en-US" sz="4000" dirty="0">
                <a:latin typeface="Helvetica"/>
                <a:cs typeface="Helvetica"/>
              </a:rPr>
              <a:t>e</a:t>
            </a:r>
            <a:r>
              <a:rPr lang="en-US" sz="4000" dirty="0" smtClean="0">
                <a:latin typeface="Helvetica"/>
                <a:cs typeface="Helvetica"/>
              </a:rPr>
              <a:t>xercise authority for forty-two</a:t>
            </a:r>
          </a:p>
          <a:p>
            <a:r>
              <a:rPr lang="en-US" sz="4000" dirty="0">
                <a:latin typeface="Helvetica"/>
                <a:cs typeface="Helvetica"/>
              </a:rPr>
              <a:t>m</a:t>
            </a:r>
            <a:r>
              <a:rPr lang="en-US" sz="4000" dirty="0" smtClean="0">
                <a:latin typeface="Helvetica"/>
                <a:cs typeface="Helvetica"/>
              </a:rPr>
              <a:t>onths; it opened its mouth to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54798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819" y="635000"/>
            <a:ext cx="791214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u</a:t>
            </a:r>
            <a:r>
              <a:rPr lang="en-US" sz="4000" dirty="0" smtClean="0">
                <a:latin typeface="Helvetica"/>
                <a:cs typeface="Helvetica"/>
              </a:rPr>
              <a:t>tter blasphemies against God,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laspheming his name and his</a:t>
            </a:r>
          </a:p>
          <a:p>
            <a:r>
              <a:rPr lang="en-US" sz="4000" dirty="0">
                <a:latin typeface="Helvetica"/>
                <a:cs typeface="Helvetica"/>
              </a:rPr>
              <a:t>d</a:t>
            </a:r>
            <a:r>
              <a:rPr lang="en-US" sz="4000" dirty="0" smtClean="0">
                <a:latin typeface="Helvetica"/>
                <a:cs typeface="Helvetica"/>
              </a:rPr>
              <a:t>welling, that is, those who dwell</a:t>
            </a:r>
          </a:p>
          <a:p>
            <a:r>
              <a:rPr lang="en-US" sz="4000" dirty="0">
                <a:latin typeface="Helvetica"/>
                <a:cs typeface="Helvetica"/>
              </a:rPr>
              <a:t>i</a:t>
            </a:r>
            <a:r>
              <a:rPr lang="en-US" sz="4000" dirty="0" smtClean="0">
                <a:latin typeface="Helvetica"/>
                <a:cs typeface="Helvetica"/>
              </a:rPr>
              <a:t>n heaven.  Also it was allowed to</a:t>
            </a:r>
          </a:p>
          <a:p>
            <a:r>
              <a:rPr lang="en-US" sz="4000" dirty="0">
                <a:latin typeface="Helvetica"/>
                <a:cs typeface="Helvetica"/>
              </a:rPr>
              <a:t>m</a:t>
            </a:r>
            <a:r>
              <a:rPr lang="en-US" sz="4000" dirty="0" smtClean="0">
                <a:latin typeface="Helvetica"/>
                <a:cs typeface="Helvetica"/>
              </a:rPr>
              <a:t>ake war on the saints and to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onquer them.  And authority was</a:t>
            </a:r>
          </a:p>
          <a:p>
            <a:r>
              <a:rPr lang="en-US" sz="4000" dirty="0">
                <a:latin typeface="Helvetica"/>
                <a:cs typeface="Helvetica"/>
              </a:rPr>
              <a:t>g</a:t>
            </a:r>
            <a:r>
              <a:rPr lang="en-US" sz="4000" dirty="0" smtClean="0">
                <a:latin typeface="Helvetica"/>
                <a:cs typeface="Helvetica"/>
              </a:rPr>
              <a:t>iven it over every tribe and </a:t>
            </a:r>
          </a:p>
          <a:p>
            <a:r>
              <a:rPr lang="en-US" sz="4000" dirty="0">
                <a:latin typeface="Helvetica"/>
                <a:cs typeface="Helvetica"/>
              </a:rPr>
              <a:t>p</a:t>
            </a:r>
            <a:r>
              <a:rPr lang="en-US" sz="4000" dirty="0" smtClean="0">
                <a:latin typeface="Helvetica"/>
                <a:cs typeface="Helvetica"/>
              </a:rPr>
              <a:t>eople and tongue and nation,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7236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8091" y="1027545"/>
            <a:ext cx="793994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nd all who dwell on earth will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orship it, every one whose name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as not been written before the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oundation of the world in the 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ook of life of the Lamb that was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lain.”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42343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4000" dirty="0">
            <a:latin typeface="Helvetica"/>
            <a:cs typeface="Helvetica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128</TotalTime>
  <Words>1238</Words>
  <Application>Microsoft Macintosh PowerPoint</Application>
  <PresentationFormat>On-screen Show (4:3)</PresentationFormat>
  <Paragraphs>228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Story</vt:lpstr>
      <vt:lpstr>Our Day in Bible Prophecy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Day in Bible Prophecy</dc:title>
  <dc:creator>Lyle Arakaki</dc:creator>
  <cp:lastModifiedBy>Lyle Arakaki</cp:lastModifiedBy>
  <cp:revision>13</cp:revision>
  <dcterms:created xsi:type="dcterms:W3CDTF">2012-05-03T23:25:12Z</dcterms:created>
  <dcterms:modified xsi:type="dcterms:W3CDTF">2012-05-04T01:33:18Z</dcterms:modified>
</cp:coreProperties>
</file>