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26162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6" name="Shape 6"/>
          <p:cNvSpPr/>
          <p:nvPr>
            <p:ph type="body"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181100" y="6794500"/>
            <a:ext cx="10642600" cy="1511300"/>
          </a:xfrm>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p:nvPr>
            <p:ph type="body"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Center">
    <p:spTree>
      <p:nvGrpSpPr>
        <p:cNvPr id="1" name=""/>
        <p:cNvGrpSpPr/>
        <p:nvPr/>
      </p:nvGrpSpPr>
      <p:grpSpPr>
        <a:xfrm>
          <a:off x="0" y="0"/>
          <a:ext cx="0" cy="0"/>
          <a:chOff x="0" y="0"/>
          <a:chExt cx="0" cy="0"/>
        </a:xfrm>
      </p:grpSpPr>
      <p:sp>
        <p:nvSpPr>
          <p:cNvPr id="11" name="Shape 1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609600" y="1155700"/>
            <a:ext cx="5994400" cy="3568700"/>
          </a:xfrm>
          <a:prstGeom prst="rect">
            <a:avLst/>
          </a:prstGeom>
        </p:spPr>
        <p:txBody>
          <a:bodyPr anchor="b"/>
          <a:lstStyle>
            <a:lvl1pPr>
              <a:defRPr sz="5800"/>
            </a:lvl1pPr>
          </a:lstStyle>
          <a:p>
            <a:pPr lvl="0">
              <a:defRPr sz="1800">
                <a:solidFill>
                  <a:srgbClr val="000000"/>
                </a:solidFill>
              </a:defRPr>
            </a:pPr>
            <a:r>
              <a:rPr sz="5800">
                <a:solidFill>
                  <a:srgbClr val="FFFFFF"/>
                </a:solidFill>
              </a:rPr>
              <a:t>Title Text</a:t>
            </a:r>
          </a:p>
        </p:txBody>
      </p:sp>
      <p:sp>
        <p:nvSpPr>
          <p:cNvPr id="14" name="Shape 14"/>
          <p:cNvSpPr/>
          <p:nvPr>
            <p:ph type="body"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2" name="Shape 22"/>
          <p:cNvSpPr/>
          <p:nvPr>
            <p:ph type="body"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FFFFFF"/>
                </a:solidFill>
              </a:rPr>
              <a:t>Title Text</a:t>
            </a:r>
          </a:p>
        </p:txBody>
      </p:sp>
      <p:sp>
        <p:nvSpPr>
          <p:cNvPr id="3" name="Shape 3"/>
          <p:cNvSpPr/>
          <p:nvPr>
            <p:ph type="body" idx="1"/>
          </p:nvPr>
        </p:nvSpPr>
        <p:spPr>
          <a:xfrm>
            <a:off x="1270000" y="2768600"/>
            <a:ext cx="10464800" cy="5740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457200">
        <a:defRPr sz="7200">
          <a:solidFill>
            <a:srgbClr val="FFFFFF"/>
          </a:solidFill>
          <a:latin typeface="+mn-lt"/>
          <a:ea typeface="+mn-ea"/>
          <a:cs typeface="+mn-cs"/>
          <a:sym typeface="Chalkduster"/>
        </a:defRPr>
      </a:lvl1pPr>
      <a:lvl2pPr indent="228600" algn="ctr" defTabSz="457200">
        <a:defRPr sz="7200">
          <a:solidFill>
            <a:srgbClr val="FFFFFF"/>
          </a:solidFill>
          <a:latin typeface="+mn-lt"/>
          <a:ea typeface="+mn-ea"/>
          <a:cs typeface="+mn-cs"/>
          <a:sym typeface="Chalkduster"/>
        </a:defRPr>
      </a:lvl2pPr>
      <a:lvl3pPr indent="457200" algn="ctr" defTabSz="457200">
        <a:defRPr sz="7200">
          <a:solidFill>
            <a:srgbClr val="FFFFFF"/>
          </a:solidFill>
          <a:latin typeface="+mn-lt"/>
          <a:ea typeface="+mn-ea"/>
          <a:cs typeface="+mn-cs"/>
          <a:sym typeface="Chalkduster"/>
        </a:defRPr>
      </a:lvl3pPr>
      <a:lvl4pPr indent="685800" algn="ctr" defTabSz="457200">
        <a:defRPr sz="7200">
          <a:solidFill>
            <a:srgbClr val="FFFFFF"/>
          </a:solidFill>
          <a:latin typeface="+mn-lt"/>
          <a:ea typeface="+mn-ea"/>
          <a:cs typeface="+mn-cs"/>
          <a:sym typeface="Chalkduster"/>
        </a:defRPr>
      </a:lvl4pPr>
      <a:lvl5pPr indent="914400" algn="ctr" defTabSz="457200">
        <a:defRPr sz="7200">
          <a:solidFill>
            <a:srgbClr val="FFFFFF"/>
          </a:solidFill>
          <a:latin typeface="+mn-lt"/>
          <a:ea typeface="+mn-ea"/>
          <a:cs typeface="+mn-cs"/>
          <a:sym typeface="Chalkduster"/>
        </a:defRPr>
      </a:lvl5pPr>
      <a:lvl6pPr indent="1143000" algn="ctr" defTabSz="457200">
        <a:defRPr sz="7200">
          <a:solidFill>
            <a:srgbClr val="FFFFFF"/>
          </a:solidFill>
          <a:latin typeface="+mn-lt"/>
          <a:ea typeface="+mn-ea"/>
          <a:cs typeface="+mn-cs"/>
          <a:sym typeface="Chalkduster"/>
        </a:defRPr>
      </a:lvl6pPr>
      <a:lvl7pPr indent="1371600" algn="ctr" defTabSz="457200">
        <a:defRPr sz="7200">
          <a:solidFill>
            <a:srgbClr val="FFFFFF"/>
          </a:solidFill>
          <a:latin typeface="+mn-lt"/>
          <a:ea typeface="+mn-ea"/>
          <a:cs typeface="+mn-cs"/>
          <a:sym typeface="Chalkduster"/>
        </a:defRPr>
      </a:lvl7pPr>
      <a:lvl8pPr indent="1600200" algn="ctr" defTabSz="457200">
        <a:defRPr sz="7200">
          <a:solidFill>
            <a:srgbClr val="FFFFFF"/>
          </a:solidFill>
          <a:latin typeface="+mn-lt"/>
          <a:ea typeface="+mn-ea"/>
          <a:cs typeface="+mn-cs"/>
          <a:sym typeface="Chalkduster"/>
        </a:defRPr>
      </a:lvl8pPr>
      <a:lvl9pPr indent="1828800" algn="ctr" defTabSz="457200">
        <a:defRPr sz="7200">
          <a:solidFill>
            <a:srgbClr val="FFFFFF"/>
          </a:solidFill>
          <a:latin typeface="+mn-lt"/>
          <a:ea typeface="+mn-ea"/>
          <a:cs typeface="+mn-cs"/>
          <a:sym typeface="Chalkduster"/>
        </a:defRPr>
      </a:lvl9pPr>
    </p:titleStyle>
    <p:bodyStyle>
      <a:lvl1pPr marL="571500" indent="-571500" defTabSz="457200">
        <a:spcBef>
          <a:spcPts val="3600"/>
        </a:spcBef>
        <a:buSzPct val="43000"/>
        <a:buBlip>
          <a:blip r:embed="rId3"/>
        </a:buBlip>
        <a:defRPr sz="3600">
          <a:solidFill>
            <a:srgbClr val="FFFFFF"/>
          </a:solidFill>
          <a:latin typeface="+mn-lt"/>
          <a:ea typeface="+mn-ea"/>
          <a:cs typeface="+mn-cs"/>
          <a:sym typeface="Chalkduster"/>
        </a:defRPr>
      </a:lvl1pPr>
      <a:lvl2pPr marL="1143000" indent="-571500" defTabSz="457200">
        <a:spcBef>
          <a:spcPts val="3600"/>
        </a:spcBef>
        <a:buSzPct val="43000"/>
        <a:buBlip>
          <a:blip r:embed="rId3"/>
        </a:buBlip>
        <a:defRPr sz="3600">
          <a:solidFill>
            <a:srgbClr val="FFFFFF"/>
          </a:solidFill>
          <a:latin typeface="+mn-lt"/>
          <a:ea typeface="+mn-ea"/>
          <a:cs typeface="+mn-cs"/>
          <a:sym typeface="Chalkduster"/>
        </a:defRPr>
      </a:lvl2pPr>
      <a:lvl3pPr marL="1714500" indent="-571500" defTabSz="457200">
        <a:spcBef>
          <a:spcPts val="3600"/>
        </a:spcBef>
        <a:buSzPct val="43000"/>
        <a:buBlip>
          <a:blip r:embed="rId3"/>
        </a:buBlip>
        <a:defRPr sz="3600">
          <a:solidFill>
            <a:srgbClr val="FFFFFF"/>
          </a:solidFill>
          <a:latin typeface="+mn-lt"/>
          <a:ea typeface="+mn-ea"/>
          <a:cs typeface="+mn-cs"/>
          <a:sym typeface="Chalkduster"/>
        </a:defRPr>
      </a:lvl3pPr>
      <a:lvl4pPr marL="2286000" indent="-571500" defTabSz="457200">
        <a:spcBef>
          <a:spcPts val="3600"/>
        </a:spcBef>
        <a:buSzPct val="43000"/>
        <a:buBlip>
          <a:blip r:embed="rId3"/>
        </a:buBlip>
        <a:defRPr sz="3600">
          <a:solidFill>
            <a:srgbClr val="FFFFFF"/>
          </a:solidFill>
          <a:latin typeface="+mn-lt"/>
          <a:ea typeface="+mn-ea"/>
          <a:cs typeface="+mn-cs"/>
          <a:sym typeface="Chalkduster"/>
        </a:defRPr>
      </a:lvl4pPr>
      <a:lvl5pPr marL="2857500" indent="-571500" defTabSz="457200">
        <a:spcBef>
          <a:spcPts val="3600"/>
        </a:spcBef>
        <a:buSzPct val="43000"/>
        <a:buBlip>
          <a:blip r:embed="rId3"/>
        </a:buBlip>
        <a:defRPr sz="3600">
          <a:solidFill>
            <a:srgbClr val="FFFFFF"/>
          </a:solidFill>
          <a:latin typeface="+mn-lt"/>
          <a:ea typeface="+mn-ea"/>
          <a:cs typeface="+mn-cs"/>
          <a:sym typeface="Chalkduster"/>
        </a:defRPr>
      </a:lvl5pPr>
      <a:lvl6pPr marL="3429000" indent="-571500" defTabSz="457200">
        <a:spcBef>
          <a:spcPts val="3600"/>
        </a:spcBef>
        <a:buSzPct val="43000"/>
        <a:buBlip>
          <a:blip r:embed="rId3"/>
        </a:buBlip>
        <a:defRPr sz="3600">
          <a:solidFill>
            <a:srgbClr val="FFFFFF"/>
          </a:solidFill>
          <a:latin typeface="+mn-lt"/>
          <a:ea typeface="+mn-ea"/>
          <a:cs typeface="+mn-cs"/>
          <a:sym typeface="Chalkduster"/>
        </a:defRPr>
      </a:lvl6pPr>
      <a:lvl7pPr marL="4000500" indent="-571500" defTabSz="457200">
        <a:spcBef>
          <a:spcPts val="3600"/>
        </a:spcBef>
        <a:buSzPct val="43000"/>
        <a:buBlip>
          <a:blip r:embed="rId3"/>
        </a:buBlip>
        <a:defRPr sz="3600">
          <a:solidFill>
            <a:srgbClr val="FFFFFF"/>
          </a:solidFill>
          <a:latin typeface="+mn-lt"/>
          <a:ea typeface="+mn-ea"/>
          <a:cs typeface="+mn-cs"/>
          <a:sym typeface="Chalkduster"/>
        </a:defRPr>
      </a:lvl7pPr>
      <a:lvl8pPr marL="4572000" indent="-571500" defTabSz="457200">
        <a:spcBef>
          <a:spcPts val="3600"/>
        </a:spcBef>
        <a:buSzPct val="43000"/>
        <a:buBlip>
          <a:blip r:embed="rId3"/>
        </a:buBlip>
        <a:defRPr sz="3600">
          <a:solidFill>
            <a:srgbClr val="FFFFFF"/>
          </a:solidFill>
          <a:latin typeface="+mn-lt"/>
          <a:ea typeface="+mn-ea"/>
          <a:cs typeface="+mn-cs"/>
          <a:sym typeface="Chalkduster"/>
        </a:defRPr>
      </a:lvl8pPr>
      <a:lvl9pPr marL="5143500" indent="-571500" defTabSz="457200">
        <a:spcBef>
          <a:spcPts val="3600"/>
        </a:spcBef>
        <a:buSzPct val="43000"/>
        <a:buBlip>
          <a:blip r:embed="rId3"/>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228600" algn="ctr" defTabSz="457200">
        <a:defRPr>
          <a:solidFill>
            <a:schemeClr val="tx1"/>
          </a:solidFill>
          <a:latin typeface="+mn-lt"/>
          <a:ea typeface="+mn-ea"/>
          <a:cs typeface="+mn-cs"/>
          <a:sym typeface="Chalkduster"/>
        </a:defRPr>
      </a:lvl2pPr>
      <a:lvl3pPr indent="457200" algn="ctr" defTabSz="457200">
        <a:defRPr>
          <a:solidFill>
            <a:schemeClr val="tx1"/>
          </a:solidFill>
          <a:latin typeface="+mn-lt"/>
          <a:ea typeface="+mn-ea"/>
          <a:cs typeface="+mn-cs"/>
          <a:sym typeface="Chalkduster"/>
        </a:defRPr>
      </a:lvl3pPr>
      <a:lvl4pPr indent="685800" algn="ctr" defTabSz="457200">
        <a:defRPr>
          <a:solidFill>
            <a:schemeClr val="tx1"/>
          </a:solidFill>
          <a:latin typeface="+mn-lt"/>
          <a:ea typeface="+mn-ea"/>
          <a:cs typeface="+mn-cs"/>
          <a:sym typeface="Chalkduster"/>
        </a:defRPr>
      </a:lvl4pPr>
      <a:lvl5pPr indent="914400" algn="ctr" defTabSz="457200">
        <a:defRPr>
          <a:solidFill>
            <a:schemeClr val="tx1"/>
          </a:solidFill>
          <a:latin typeface="+mn-lt"/>
          <a:ea typeface="+mn-ea"/>
          <a:cs typeface="+mn-cs"/>
          <a:sym typeface="Chalkduster"/>
        </a:defRPr>
      </a:lvl5pPr>
      <a:lvl6pPr indent="1143000" algn="ctr" defTabSz="457200">
        <a:defRPr>
          <a:solidFill>
            <a:schemeClr val="tx1"/>
          </a:solidFill>
          <a:latin typeface="+mn-lt"/>
          <a:ea typeface="+mn-ea"/>
          <a:cs typeface="+mn-cs"/>
          <a:sym typeface="Chalkduster"/>
        </a:defRPr>
      </a:lvl6pPr>
      <a:lvl7pPr indent="1371600" algn="ctr" defTabSz="457200">
        <a:defRPr>
          <a:solidFill>
            <a:schemeClr val="tx1"/>
          </a:solidFill>
          <a:latin typeface="+mn-lt"/>
          <a:ea typeface="+mn-ea"/>
          <a:cs typeface="+mn-cs"/>
          <a:sym typeface="Chalkduster"/>
        </a:defRPr>
      </a:lvl7pPr>
      <a:lvl8pPr indent="1600200" algn="ctr" defTabSz="457200">
        <a:defRPr>
          <a:solidFill>
            <a:schemeClr val="tx1"/>
          </a:solidFill>
          <a:latin typeface="+mn-lt"/>
          <a:ea typeface="+mn-ea"/>
          <a:cs typeface="+mn-cs"/>
          <a:sym typeface="Chalkduster"/>
        </a:defRPr>
      </a:lvl8pPr>
      <a:lvl9pPr indent="18288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g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nvSpPr>
        <p:spPr>
          <a:xfrm>
            <a:off x="1270000" y="6362700"/>
            <a:ext cx="10464800" cy="571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lvl="0">
              <a:defRPr sz="1800">
                <a:solidFill>
                  <a:srgbClr val="000000"/>
                </a:solidFill>
              </a:defRPr>
            </a:pPr>
            <a:r>
              <a:rPr sz="2400">
                <a:solidFill>
                  <a:srgbClr val="FFFFFF"/>
                </a:solidFill>
              </a:rPr>
              <a:t>–Johnny Appleseed</a:t>
            </a:r>
          </a:p>
        </p:txBody>
      </p:sp>
      <p:sp>
        <p:nvSpPr>
          <p:cNvPr id="33" name="Shape 33"/>
          <p:cNvSpPr/>
          <p:nvPr/>
        </p:nvSpPr>
        <p:spPr>
          <a:xfrm>
            <a:off x="1270000" y="4518049"/>
            <a:ext cx="10464800" cy="7175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400"/>
              </a:spcBef>
              <a:defRPr sz="3800"/>
            </a:lvl1pPr>
          </a:lstStyle>
          <a:p>
            <a:pPr lvl="0">
              <a:defRPr sz="1800">
                <a:solidFill>
                  <a:srgbClr val="000000"/>
                </a:solidFill>
              </a:defRPr>
            </a:pPr>
            <a:r>
              <a:rPr sz="3800">
                <a:solidFill>
                  <a:srgbClr val="FFFFFF"/>
                </a:solidFill>
              </a:rPr>
              <a:t>“Type a quote here.”</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4" name="Group 64"/>
          <p:cNvGrpSpPr/>
          <p:nvPr/>
        </p:nvGrpSpPr>
        <p:grpSpPr>
          <a:xfrm>
            <a:off x="1934870" y="-7343"/>
            <a:ext cx="8936832" cy="8651479"/>
            <a:chOff x="-44502" y="-44520"/>
            <a:chExt cx="8936831" cy="8651478"/>
          </a:xfrm>
        </p:grpSpPr>
        <p:pic>
          <p:nvPicPr>
            <p:cNvPr id="63" name="WALLA WALLA UNIVERSITY SEAL.jpg"/>
            <p:cNvPicPr/>
            <p:nvPr/>
          </p:nvPicPr>
          <p:blipFill>
            <a:blip r:embed="rId2">
              <a:extLst/>
            </a:blip>
            <a:srcRect l="0" t="0" r="0" b="0"/>
            <a:stretch>
              <a:fillRect/>
            </a:stretch>
          </p:blipFill>
          <p:spPr>
            <a:xfrm>
              <a:off x="0" y="0"/>
              <a:ext cx="8847940" cy="8562524"/>
            </a:xfrm>
            <a:prstGeom prst="rect">
              <a:avLst/>
            </a:prstGeom>
            <a:ln>
              <a:noFill/>
            </a:ln>
            <a:effectLst/>
          </p:spPr>
        </p:pic>
        <p:pic>
          <p:nvPicPr>
            <p:cNvPr id="62" name=""/>
            <p:cNvPicPr/>
            <p:nvPr/>
          </p:nvPicPr>
          <p:blipFill>
            <a:blip r:embed="rId3">
              <a:extLst/>
            </a:blip>
            <a:stretch>
              <a:fillRect/>
            </a:stretch>
          </p:blipFill>
          <p:spPr>
            <a:xfrm>
              <a:off x="-44503" y="-44521"/>
              <a:ext cx="8936832" cy="8651479"/>
            </a:xfrm>
            <a:prstGeom prst="rect">
              <a:avLst/>
            </a:prstGeom>
            <a:effectLst/>
          </p:spPr>
        </p:pic>
      </p:grpSp>
      <p:sp>
        <p:nvSpPr>
          <p:cNvPr id="65" name="Shape 65"/>
          <p:cNvSpPr/>
          <p:nvPr>
            <p:ph type="title"/>
          </p:nvPr>
        </p:nvSpPr>
        <p:spPr>
          <a:xfrm>
            <a:off x="1181099" y="8313534"/>
            <a:ext cx="10642601" cy="1524001"/>
          </a:xfrm>
          <a:prstGeom prst="rect">
            <a:avLst/>
          </a:prstGeom>
        </p:spPr>
        <p:txBody>
          <a:bodyPr/>
          <a:lstStyle>
            <a:lvl1pPr>
              <a:defRPr sz="4000">
                <a:latin typeface="Verdana"/>
                <a:ea typeface="Verdana"/>
                <a:cs typeface="Verdana"/>
                <a:sym typeface="Verdana"/>
              </a:defRPr>
            </a:lvl1pPr>
          </a:lstStyle>
          <a:p>
            <a:pPr lvl="0">
              <a:defRPr sz="1800">
                <a:solidFill>
                  <a:srgbClr val="000000"/>
                </a:solidFill>
              </a:defRPr>
            </a:pPr>
            <a:r>
              <a:rPr sz="4000">
                <a:solidFill>
                  <a:srgbClr val="FFFFFF"/>
                </a:solidFill>
              </a:rPr>
              <a:t>Walla Walla University Seal </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709989" y="2616199"/>
            <a:ext cx="11409899" cy="2964808"/>
          </a:xfrm>
          <a:prstGeom prst="rect">
            <a:avLst/>
          </a:prstGeom>
        </p:spPr>
        <p:txBody>
          <a:bodyPr/>
          <a:lstStyle/>
          <a:p>
            <a:pPr lvl="0" defTabSz="452627">
              <a:defRPr sz="1800">
                <a:solidFill>
                  <a:srgbClr val="000000"/>
                </a:solidFill>
              </a:defRPr>
            </a:pPr>
            <a:r>
              <a:rPr sz="9108">
                <a:solidFill>
                  <a:srgbClr val="FFFFFF"/>
                </a:solidFill>
                <a:latin typeface="Verdana"/>
                <a:ea typeface="Verdana"/>
                <a:cs typeface="Verdana"/>
                <a:sym typeface="Verdana"/>
              </a:rPr>
              <a:t>Anthropological </a:t>
            </a:r>
            <a:br>
              <a:rPr sz="9108">
                <a:solidFill>
                  <a:srgbClr val="FFFFFF"/>
                </a:solidFill>
                <a:latin typeface="Verdana"/>
                <a:ea typeface="Verdana"/>
                <a:cs typeface="Verdana"/>
                <a:sym typeface="Verdana"/>
              </a:rPr>
            </a:br>
            <a:r>
              <a:rPr sz="9108">
                <a:solidFill>
                  <a:srgbClr val="FFFFFF"/>
                </a:solidFill>
                <a:latin typeface="Verdana"/>
                <a:ea typeface="Verdana"/>
                <a:cs typeface="Verdana"/>
                <a:sym typeface="Verdana"/>
              </a:rPr>
              <a:t>Monism vs Dualism</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1270000" y="325452"/>
            <a:ext cx="10464800" cy="8539016"/>
          </a:xfrm>
          <a:prstGeom prst="rect">
            <a:avLst/>
          </a:prstGeom>
        </p:spPr>
        <p:txBody>
          <a:bodyPr anchor="t"/>
          <a:lstStyle/>
          <a:p>
            <a:pPr lvl="0" algn="l" defTabSz="416052">
              <a:defRPr sz="1800">
                <a:solidFill>
                  <a:srgbClr val="000000"/>
                </a:solidFill>
              </a:defRPr>
            </a:pPr>
            <a:r>
              <a:rPr sz="2730">
                <a:solidFill>
                  <a:srgbClr val="FFFFFF"/>
                </a:solidFill>
                <a:latin typeface="Verdana"/>
                <a:ea typeface="Verdana"/>
                <a:cs typeface="Verdana"/>
                <a:sym typeface="Verdana"/>
              </a:rPr>
              <a:t>     					  	  </a:t>
            </a:r>
            <a:r>
              <a:rPr sz="5733">
                <a:solidFill>
                  <a:srgbClr val="FFFFFF"/>
                </a:solidFill>
                <a:latin typeface="Verdana"/>
                <a:ea typeface="Verdana"/>
                <a:cs typeface="Verdana"/>
                <a:sym typeface="Verdana"/>
              </a:rPr>
              <a:t>Monism </a:t>
            </a: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a:t>
            </a:r>
            <a:br>
              <a:rPr sz="2730">
                <a:solidFill>
                  <a:srgbClr val="FFFFFF"/>
                </a:solidFill>
                <a:latin typeface="Verdana"/>
                <a:ea typeface="Verdana"/>
                <a:cs typeface="Verdana"/>
                <a:sym typeface="Verdana"/>
              </a:rPr>
            </a:b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Mono </a:t>
            </a:r>
            <a:endParaRPr sz="2730">
              <a:solidFill>
                <a:srgbClr val="FFFFFF"/>
              </a:solidFill>
              <a:latin typeface="Verdana"/>
              <a:ea typeface="Verdana"/>
              <a:cs typeface="Verdana"/>
              <a:sym typeface="Verdana"/>
            </a:endParaRPr>
          </a:p>
          <a:p>
            <a:pPr lvl="0" algn="l" defTabSz="416052">
              <a:defRPr sz="1800">
                <a:solidFill>
                  <a:srgbClr val="000000"/>
                </a:solidFill>
              </a:defRPr>
            </a:pP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Greek definition: </a:t>
            </a: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“alone” “single” “one” </a:t>
            </a:r>
            <a:endParaRPr sz="2730">
              <a:solidFill>
                <a:srgbClr val="FFFFFF"/>
              </a:solidFill>
              <a:latin typeface="Verdana"/>
              <a:ea typeface="Verdana"/>
              <a:cs typeface="Verdana"/>
              <a:sym typeface="Verdana"/>
            </a:endParaRPr>
          </a:p>
          <a:p>
            <a:pPr lvl="0" algn="l" defTabSz="416052">
              <a:defRPr sz="1800">
                <a:solidFill>
                  <a:srgbClr val="000000"/>
                </a:solidFill>
              </a:defRPr>
            </a:pPr>
            <a:r>
              <a:rPr sz="2730">
                <a:solidFill>
                  <a:srgbClr val="FFFFFF"/>
                </a:solidFill>
                <a:latin typeface="Verdana"/>
                <a:ea typeface="Verdana"/>
                <a:cs typeface="Verdana"/>
                <a:sym typeface="Verdana"/>
              </a:rPr>
              <a:t> </a:t>
            </a: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a:t>
            </a: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Example</a:t>
            </a:r>
            <a:endParaRPr sz="2730">
              <a:solidFill>
                <a:srgbClr val="FFFFFF"/>
              </a:solidFill>
              <a:latin typeface="Verdana"/>
              <a:ea typeface="Verdana"/>
              <a:cs typeface="Verdana"/>
              <a:sym typeface="Verdana"/>
            </a:endParaRPr>
          </a:p>
          <a:p>
            <a:pPr lvl="0" algn="l" defTabSz="416052">
              <a:defRPr sz="1800">
                <a:solidFill>
                  <a:srgbClr val="000000"/>
                </a:solidFill>
              </a:defRPr>
            </a:pPr>
            <a:endParaRPr sz="2730">
              <a:solidFill>
                <a:srgbClr val="FFFFFF"/>
              </a:solidFill>
              <a:latin typeface="Verdana"/>
              <a:ea typeface="Verdana"/>
              <a:cs typeface="Verdana"/>
              <a:sym typeface="Verdana"/>
            </a:endParaRPr>
          </a:p>
          <a:p>
            <a:pPr lvl="0" algn="l" defTabSz="416052">
              <a:defRPr sz="1800">
                <a:solidFill>
                  <a:srgbClr val="000000"/>
                </a:solidFill>
              </a:defRPr>
            </a:pPr>
            <a:r>
              <a:rPr sz="2730">
                <a:solidFill>
                  <a:srgbClr val="FFFFFF"/>
                </a:solidFill>
                <a:latin typeface="Verdana"/>
                <a:ea typeface="Verdana"/>
                <a:cs typeface="Verdana"/>
                <a:sym typeface="Verdana"/>
              </a:rPr>
              <a:t>  			Mono-theism: Belief in </a:t>
            </a:r>
            <a:r>
              <a:rPr sz="2730" u="sng">
                <a:solidFill>
                  <a:srgbClr val="FFFFFF"/>
                </a:solidFill>
                <a:latin typeface="Verdana"/>
                <a:ea typeface="Verdana"/>
                <a:cs typeface="Verdana"/>
                <a:sym typeface="Verdana"/>
              </a:rPr>
              <a:t>One</a:t>
            </a:r>
            <a:r>
              <a:rPr sz="2730">
                <a:solidFill>
                  <a:srgbClr val="FFFFFF"/>
                </a:solidFill>
                <a:latin typeface="Verdana"/>
                <a:ea typeface="Verdana"/>
                <a:cs typeface="Verdana"/>
                <a:sym typeface="Verdana"/>
              </a:rPr>
              <a:t> God  </a:t>
            </a: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a:t>
            </a: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Mono-poly: </a:t>
            </a:r>
            <a:r>
              <a:rPr sz="2730" u="sng">
                <a:solidFill>
                  <a:srgbClr val="FFFFFF"/>
                </a:solidFill>
                <a:latin typeface="Verdana"/>
                <a:ea typeface="Verdana"/>
                <a:cs typeface="Verdana"/>
                <a:sym typeface="Verdana"/>
              </a:rPr>
              <a:t>One</a:t>
            </a:r>
            <a:r>
              <a:rPr sz="2730">
                <a:solidFill>
                  <a:srgbClr val="FFFFFF"/>
                </a:solidFill>
                <a:latin typeface="Verdana"/>
                <a:ea typeface="Verdana"/>
                <a:cs typeface="Verdana"/>
                <a:sym typeface="Verdana"/>
              </a:rPr>
              <a:t> company dominating market </a:t>
            </a:r>
            <a:br>
              <a:rPr sz="2730">
                <a:solidFill>
                  <a:srgbClr val="FFFFFF"/>
                </a:solidFill>
                <a:latin typeface="Verdana"/>
                <a:ea typeface="Verdana"/>
                <a:cs typeface="Verdana"/>
                <a:sym typeface="Verdana"/>
              </a:rPr>
            </a:br>
            <a:br>
              <a:rPr sz="2730">
                <a:solidFill>
                  <a:srgbClr val="FFFFFF"/>
                </a:solidFill>
                <a:latin typeface="Verdana"/>
                <a:ea typeface="Verdana"/>
                <a:cs typeface="Verdana"/>
                <a:sym typeface="Verdana"/>
              </a:rPr>
            </a:br>
            <a:r>
              <a:rPr sz="2730">
                <a:solidFill>
                  <a:srgbClr val="FFFFFF"/>
                </a:solidFill>
                <a:latin typeface="Verdana"/>
                <a:ea typeface="Verdana"/>
                <a:cs typeface="Verdana"/>
                <a:sym typeface="Verdana"/>
              </a:rPr>
              <a:t> 			Mono-gamy: Being married to </a:t>
            </a:r>
            <a:r>
              <a:rPr sz="2730" u="sng">
                <a:solidFill>
                  <a:srgbClr val="FFFFFF"/>
                </a:solidFill>
                <a:latin typeface="Verdana"/>
                <a:ea typeface="Verdana"/>
                <a:cs typeface="Verdana"/>
                <a:sym typeface="Verdana"/>
              </a:rPr>
              <a:t>One</a:t>
            </a:r>
            <a:r>
              <a:rPr sz="2730">
                <a:solidFill>
                  <a:srgbClr val="FFFFFF"/>
                </a:solidFill>
                <a:latin typeface="Verdana"/>
                <a:ea typeface="Verdana"/>
                <a:cs typeface="Verdana"/>
                <a:sym typeface="Verdana"/>
              </a:rPr>
              <a:t> person </a:t>
            </a:r>
            <a:br>
              <a:rPr sz="2730">
                <a:solidFill>
                  <a:srgbClr val="FFFFFF"/>
                </a:solidFill>
                <a:latin typeface="Verdana"/>
                <a:ea typeface="Verdana"/>
                <a:cs typeface="Verdana"/>
                <a:sym typeface="Verdana"/>
              </a:rPr>
            </a:br>
            <a:endParaRPr sz="2730">
              <a:solidFill>
                <a:srgbClr val="FFFFFF"/>
              </a:solidFill>
              <a:latin typeface="Verdana"/>
              <a:ea typeface="Verdana"/>
              <a:cs typeface="Verdana"/>
              <a:sym typeface="Verdana"/>
            </a:endParaRPr>
          </a:p>
          <a:p>
            <a:pPr lvl="0" algn="l" defTabSz="416052">
              <a:defRPr sz="1800">
                <a:solidFill>
                  <a:srgbClr val="000000"/>
                </a:solidFill>
              </a:defRPr>
            </a:pPr>
            <a:r>
              <a:rPr sz="2730">
                <a:solidFill>
                  <a:srgbClr val="FFFFFF"/>
                </a:solidFill>
                <a:latin typeface="Verdana"/>
                <a:ea typeface="Verdana"/>
                <a:cs typeface="Verdana"/>
                <a:sym typeface="Verdana"/>
              </a:rPr>
              <a:t> </a:t>
            </a:r>
            <a:endParaRPr sz="2730">
              <a:solidFill>
                <a:srgbClr val="FFFFFF"/>
              </a:solidFill>
              <a:latin typeface="Verdana"/>
              <a:ea typeface="Verdana"/>
              <a:cs typeface="Verdana"/>
              <a:sym typeface="Verdana"/>
            </a:endParaRP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1"/>
          </p:nvPr>
        </p:nvSpPr>
        <p:spPr>
          <a:xfrm>
            <a:off x="1270000" y="372856"/>
            <a:ext cx="10464800" cy="8313944"/>
          </a:xfrm>
          <a:prstGeom prst="rect">
            <a:avLst/>
          </a:prstGeom>
        </p:spPr>
        <p:txBody>
          <a:bodyPr anchor="t"/>
          <a:lstStyle/>
          <a:p>
            <a:pPr lvl="0" marL="0" indent="0">
              <a:spcBef>
                <a:spcPts val="0"/>
              </a:spcBef>
              <a:buSzTx/>
              <a:buNone/>
              <a:defRPr sz="1800">
                <a:solidFill>
                  <a:srgbClr val="000000"/>
                </a:solidFill>
              </a:defRPr>
            </a:pPr>
            <a:r>
              <a:rPr sz="5400">
                <a:solidFill>
                  <a:srgbClr val="FFFFFF"/>
                </a:solidFill>
                <a:latin typeface="Verdana"/>
                <a:ea typeface="Verdana"/>
                <a:cs typeface="Verdana"/>
                <a:sym typeface="Verdana"/>
              </a:rPr>
              <a:t> 						 Nature of Man </a:t>
            </a:r>
            <a:endParaRPr sz="5400">
              <a:solidFill>
                <a:srgbClr val="FFFFFF"/>
              </a:solidFill>
              <a:latin typeface="Verdana"/>
              <a:ea typeface="Verdana"/>
              <a:cs typeface="Verdana"/>
              <a:sym typeface="Verdana"/>
            </a:endParaRPr>
          </a:p>
          <a:p>
            <a:pPr lvl="0" marL="0" indent="0">
              <a:spcBef>
                <a:spcPts val="0"/>
              </a:spcBef>
              <a:buSzTx/>
              <a:buNone/>
              <a:defRPr sz="1800">
                <a:solidFill>
                  <a:srgbClr val="000000"/>
                </a:solidFill>
              </a:defRPr>
            </a:pPr>
            <a:endParaRPr sz="3000">
              <a:solidFill>
                <a:srgbClr val="FFFFFF"/>
              </a:solidFill>
              <a:latin typeface="Verdana"/>
              <a:ea typeface="Verdana"/>
              <a:cs typeface="Verdana"/>
              <a:sym typeface="Verdana"/>
            </a:endParaRPr>
          </a:p>
          <a:p>
            <a:pPr lvl="0" marL="0" indent="0">
              <a:spcBef>
                <a:spcPts val="0"/>
              </a:spcBef>
              <a:buSzTx/>
              <a:buNone/>
              <a:defRPr sz="1800">
                <a:solidFill>
                  <a:srgbClr val="000000"/>
                </a:solidFill>
              </a:defRPr>
            </a:pPr>
            <a:r>
              <a:rPr sz="3000">
                <a:solidFill>
                  <a:srgbClr val="FFFFFF"/>
                </a:solidFill>
                <a:latin typeface="Verdana"/>
                <a:ea typeface="Verdana"/>
                <a:cs typeface="Verdana"/>
                <a:sym typeface="Verdana"/>
              </a:rPr>
              <a:t> </a:t>
            </a:r>
            <a:endParaRPr sz="3000">
              <a:solidFill>
                <a:srgbClr val="FFFFFF"/>
              </a:solidFill>
              <a:latin typeface="Verdana"/>
              <a:ea typeface="Verdana"/>
              <a:cs typeface="Verdana"/>
              <a:sym typeface="Verdana"/>
            </a:endParaRPr>
          </a:p>
          <a:p>
            <a:pPr lvl="0" marL="0" indent="0" algn="just">
              <a:spcBef>
                <a:spcPts val="0"/>
              </a:spcBef>
              <a:buSzTx/>
              <a:buNone/>
              <a:defRPr sz="1800">
                <a:solidFill>
                  <a:srgbClr val="000000"/>
                </a:solidFill>
              </a:defRPr>
            </a:pPr>
            <a:endParaRPr sz="3000">
              <a:solidFill>
                <a:srgbClr val="FFFFFF"/>
              </a:solidFill>
              <a:latin typeface="Verdana"/>
              <a:ea typeface="Verdana"/>
              <a:cs typeface="Verdana"/>
              <a:sym typeface="Verdana"/>
            </a:endParaRPr>
          </a:p>
          <a:p>
            <a:pPr lvl="0" marL="0" indent="0" algn="just">
              <a:spcBef>
                <a:spcPts val="0"/>
              </a:spcBef>
              <a:buSzTx/>
              <a:buNone/>
              <a:defRPr sz="1800">
                <a:solidFill>
                  <a:srgbClr val="000000"/>
                </a:solidFill>
              </a:defRPr>
            </a:pPr>
            <a:r>
              <a:rPr sz="3000">
                <a:solidFill>
                  <a:srgbClr val="FFFFFF"/>
                </a:solidFill>
                <a:latin typeface="Verdana"/>
                <a:ea typeface="Verdana"/>
                <a:cs typeface="Verdana"/>
                <a:sym typeface="Verdana"/>
              </a:rPr>
              <a:t>“Monism insists that humans are not to be thought of as in any sense composed of parts or separate entities, but rather a radical unity”</a:t>
            </a:r>
            <a:br>
              <a:rPr sz="3000">
                <a:solidFill>
                  <a:srgbClr val="FFFFFF"/>
                </a:solidFill>
                <a:latin typeface="Verdana"/>
                <a:ea typeface="Verdana"/>
                <a:cs typeface="Verdana"/>
                <a:sym typeface="Verdana"/>
              </a:rPr>
            </a:br>
            <a:r>
              <a:rPr sz="3000">
                <a:solidFill>
                  <a:srgbClr val="FFFFFF"/>
                </a:solidFill>
                <a:latin typeface="Verdana"/>
                <a:ea typeface="Verdana"/>
                <a:cs typeface="Verdana"/>
                <a:sym typeface="Verdana"/>
              </a:rPr>
              <a:t> </a:t>
            </a:r>
            <a:br>
              <a:rPr sz="3000">
                <a:solidFill>
                  <a:srgbClr val="FFFFFF"/>
                </a:solidFill>
                <a:latin typeface="Verdana"/>
                <a:ea typeface="Verdana"/>
                <a:cs typeface="Verdana"/>
                <a:sym typeface="Verdana"/>
              </a:rPr>
            </a:br>
            <a:r>
              <a:rPr sz="3000">
                <a:solidFill>
                  <a:srgbClr val="FFFFFF"/>
                </a:solidFill>
                <a:latin typeface="Verdana"/>
                <a:ea typeface="Verdana"/>
                <a:cs typeface="Verdana"/>
                <a:sym typeface="Verdana"/>
              </a:rPr>
              <a:t>                (Christian Theology pg. 543)</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Nature of Man </a:t>
            </a:r>
          </a:p>
        </p:txBody>
      </p:sp>
      <p:sp>
        <p:nvSpPr>
          <p:cNvPr id="74" name="Shape 74"/>
          <p:cNvSpPr/>
          <p:nvPr>
            <p:ph type="body" idx="1"/>
          </p:nvPr>
        </p:nvSpPr>
        <p:spPr>
          <a:xfrm>
            <a:off x="1487004" y="2768600"/>
            <a:ext cx="10464801" cy="5740400"/>
          </a:xfrm>
          <a:prstGeom prst="rect">
            <a:avLst/>
          </a:prstGeom>
        </p:spPr>
        <p:txBody>
          <a:bodyPr anchor="t"/>
          <a:lstStyle/>
          <a:p>
            <a:pPr lvl="0" marL="0" indent="0">
              <a:buSzTx/>
              <a:buNone/>
              <a:defRPr sz="1800">
                <a:solidFill>
                  <a:srgbClr val="000000"/>
                </a:solidFill>
              </a:defRPr>
            </a:pPr>
            <a:r>
              <a:rPr sz="3600">
                <a:solidFill>
                  <a:srgbClr val="FFFFFF"/>
                </a:solidFill>
                <a:latin typeface="Verdana"/>
                <a:ea typeface="Verdana"/>
                <a:cs typeface="Verdana"/>
                <a:sym typeface="Verdana"/>
              </a:rPr>
              <a:t>   		            Human Being 					</a:t>
            </a:r>
            <a:endParaRPr sz="4000">
              <a:solidFill>
                <a:srgbClr val="FFFFFF"/>
              </a:solidFill>
              <a:latin typeface="Verdana"/>
              <a:ea typeface="Verdana"/>
              <a:cs typeface="Verdana"/>
              <a:sym typeface="Verdana"/>
            </a:endParaRPr>
          </a:p>
          <a:p>
            <a:pPr lvl="0" marL="0" indent="0">
              <a:buSzTx/>
              <a:buNone/>
              <a:defRPr sz="1800">
                <a:solidFill>
                  <a:srgbClr val="000000"/>
                </a:solidFill>
              </a:defRPr>
            </a:pPr>
            <a:r>
              <a:rPr sz="3600">
                <a:solidFill>
                  <a:srgbClr val="FFFFFF"/>
                </a:solidFill>
                <a:latin typeface="Verdana"/>
                <a:ea typeface="Verdana"/>
                <a:cs typeface="Verdana"/>
                <a:sym typeface="Verdana"/>
              </a:rPr>
              <a:t>         </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a:t>
            </a:r>
            <a:endParaRPr sz="3600">
              <a:solidFill>
                <a:srgbClr val="FFFFFF"/>
              </a:solidFill>
              <a:latin typeface="Verdana"/>
              <a:ea typeface="Verdana"/>
              <a:cs typeface="Verdana"/>
              <a:sym typeface="Verdana"/>
            </a:endParaRPr>
          </a:p>
          <a:p>
            <a:pPr lvl="0" marL="0" indent="0">
              <a:buSzTx/>
              <a:buNone/>
              <a:defRPr sz="1800">
                <a:solidFill>
                  <a:srgbClr val="000000"/>
                </a:solidFill>
              </a:defRPr>
            </a:pPr>
            <a:r>
              <a:rPr sz="3600">
                <a:solidFill>
                  <a:srgbClr val="FFFFFF"/>
                </a:solidFill>
                <a:latin typeface="Verdana"/>
                <a:ea typeface="Verdana"/>
                <a:cs typeface="Verdana"/>
                <a:sym typeface="Verdana"/>
              </a:rPr>
              <a:t> 								     				</a:t>
            </a:r>
            <a:endParaRPr sz="3600">
              <a:solidFill>
                <a:srgbClr val="FFFFFF"/>
              </a:solidFill>
              <a:latin typeface="Verdana"/>
              <a:ea typeface="Verdana"/>
              <a:cs typeface="Verdana"/>
              <a:sym typeface="Verdana"/>
            </a:endParaRPr>
          </a:p>
        </p:txBody>
      </p:sp>
      <p:pic>
        <p:nvPicPr>
          <p:cNvPr id="75" name="sv-school1web.gif"/>
          <p:cNvPicPr/>
          <p:nvPr/>
        </p:nvPicPr>
        <p:blipFill>
          <a:blip r:embed="rId2">
            <a:extLst/>
          </a:blip>
          <a:stretch>
            <a:fillRect/>
          </a:stretch>
        </p:blipFill>
        <p:spPr>
          <a:xfrm>
            <a:off x="4117776" y="3348409"/>
            <a:ext cx="4321493" cy="4580782"/>
          </a:xfrm>
          <a:prstGeom prst="rect">
            <a:avLst/>
          </a:prstGeom>
          <a:ln w="889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body" idx="1"/>
          </p:nvPr>
        </p:nvSpPr>
        <p:spPr>
          <a:xfrm>
            <a:off x="134689" y="877556"/>
            <a:ext cx="12735422" cy="5740401"/>
          </a:xfrm>
          <a:prstGeom prst="rect">
            <a:avLst/>
          </a:prstGeom>
        </p:spPr>
        <p:txBody>
          <a:bodyPr anchor="t"/>
          <a:lstStyle/>
          <a:p>
            <a:pPr lvl="0" marL="0" indent="0">
              <a:buSzTx/>
              <a:buNone/>
              <a:defRPr sz="1800">
                <a:solidFill>
                  <a:srgbClr val="000000"/>
                </a:solidFill>
              </a:defRPr>
            </a:pPr>
            <a:endParaRPr sz="5600">
              <a:solidFill>
                <a:srgbClr val="FFFFFF"/>
              </a:solidFill>
              <a:latin typeface="Verdana"/>
              <a:ea typeface="Verdana"/>
              <a:cs typeface="Verdana"/>
              <a:sym typeface="Verdana"/>
            </a:endParaRPr>
          </a:p>
          <a:p>
            <a:pPr lvl="0" marL="0" indent="0">
              <a:buSzTx/>
              <a:buNone/>
              <a:defRPr sz="1800">
                <a:solidFill>
                  <a:srgbClr val="000000"/>
                </a:solidFill>
              </a:defRPr>
            </a:pPr>
            <a:r>
              <a:rPr sz="5600">
                <a:solidFill>
                  <a:srgbClr val="FFFFFF"/>
                </a:solidFill>
                <a:latin typeface="Verdana"/>
                <a:ea typeface="Verdana"/>
                <a:cs typeface="Verdana"/>
                <a:sym typeface="Verdana"/>
              </a:rPr>
              <a:t> 								  </a:t>
            </a:r>
            <a:br>
              <a:rPr sz="5600">
                <a:solidFill>
                  <a:srgbClr val="FFFFFF"/>
                </a:solidFill>
                <a:latin typeface="Verdana"/>
                <a:ea typeface="Verdana"/>
                <a:cs typeface="Verdana"/>
                <a:sym typeface="Verdana"/>
              </a:rPr>
            </a:br>
            <a:br>
              <a:rPr sz="5600">
                <a:solidFill>
                  <a:srgbClr val="FFFFFF"/>
                </a:solidFill>
                <a:latin typeface="Verdana"/>
                <a:ea typeface="Verdana"/>
                <a:cs typeface="Verdana"/>
                <a:sym typeface="Verdana"/>
              </a:rPr>
            </a:br>
            <a:r>
              <a:rPr sz="5600">
                <a:solidFill>
                  <a:srgbClr val="FFFFFF"/>
                </a:solidFill>
                <a:latin typeface="Verdana"/>
                <a:ea typeface="Verdana"/>
                <a:cs typeface="Verdana"/>
                <a:sym typeface="Verdana"/>
              </a:rPr>
              <a:t>  How does restoration take place?</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body" idx="1"/>
          </p:nvPr>
        </p:nvSpPr>
        <p:spPr>
          <a:prstGeom prst="rect">
            <a:avLst/>
          </a:prstGeom>
        </p:spPr>
        <p:txBody>
          <a:bodyPr anchor="t"/>
          <a:lstStyle/>
          <a:p>
            <a:pPr lvl="0" marL="0" indent="0">
              <a:buSzTx/>
              <a:buNone/>
              <a:defRPr>
                <a:latin typeface="Verdana"/>
                <a:ea typeface="Verdana"/>
                <a:cs typeface="Verdana"/>
                <a:sym typeface="Verdana"/>
              </a:defRPr>
            </a:pPr>
          </a:p>
        </p:txBody>
      </p:sp>
      <p:pic>
        <p:nvPicPr>
          <p:cNvPr id="80" name="Untitled.png"/>
          <p:cNvPicPr/>
          <p:nvPr/>
        </p:nvPicPr>
        <p:blipFill>
          <a:blip r:embed="rId2">
            <a:extLst/>
          </a:blip>
          <a:srcRect l="0" t="0" r="2736" b="4812"/>
          <a:stretch>
            <a:fillRect/>
          </a:stretch>
        </p:blipFill>
        <p:spPr>
          <a:xfrm>
            <a:off x="108279" y="505478"/>
            <a:ext cx="12438326" cy="8606891"/>
          </a:xfrm>
          <a:prstGeom prst="rect">
            <a:avLst/>
          </a:prstGeom>
          <a:ln w="889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Transformation</a:t>
            </a:r>
          </a:p>
        </p:txBody>
      </p:sp>
      <p:sp>
        <p:nvSpPr>
          <p:cNvPr id="83" name="Shape 83"/>
          <p:cNvSpPr/>
          <p:nvPr>
            <p:ph type="body" idx="1"/>
          </p:nvPr>
        </p:nvSpPr>
        <p:spPr>
          <a:xfrm>
            <a:off x="1270000" y="2768600"/>
            <a:ext cx="10464800" cy="6728548"/>
          </a:xfrm>
          <a:prstGeom prst="rect">
            <a:avLst/>
          </a:prstGeom>
        </p:spPr>
        <p:txBody>
          <a:bodyPr anchor="t"/>
          <a:lstStyle/>
          <a:p>
            <a:pPr lvl="0" marL="0" indent="0" algn="just" defTabSz="429768">
              <a:spcBef>
                <a:spcPts val="3300"/>
              </a:spcBef>
              <a:buSzTx/>
              <a:buNone/>
              <a:defRPr sz="1800">
                <a:solidFill>
                  <a:srgbClr val="000000"/>
                </a:solidFill>
              </a:defRPr>
            </a:pPr>
            <a:r>
              <a:rPr sz="3384">
                <a:solidFill>
                  <a:srgbClr val="FFFFFF"/>
                </a:solidFill>
                <a:latin typeface="Verdana"/>
                <a:ea typeface="Verdana"/>
                <a:cs typeface="Verdana"/>
                <a:sym typeface="Verdana"/>
              </a:rPr>
              <a:t>“I therefore urge you, brothers, in view of God’s mercy, to offer your bodies as living sacrifices that are holy and pleasing to God, for this is the reasonable way for you to worship.”</a:t>
            </a:r>
            <a:endParaRPr sz="3384">
              <a:solidFill>
                <a:srgbClr val="FFFFFF"/>
              </a:solidFill>
              <a:latin typeface="Verdana"/>
              <a:ea typeface="Verdana"/>
              <a:cs typeface="Verdana"/>
              <a:sym typeface="Verdana"/>
            </a:endParaRPr>
          </a:p>
          <a:p>
            <a:pPr lvl="0" marL="0" indent="0" algn="just" defTabSz="429768">
              <a:spcBef>
                <a:spcPts val="3300"/>
              </a:spcBef>
              <a:buSzTx/>
              <a:buNone/>
              <a:defRPr sz="1800">
                <a:solidFill>
                  <a:srgbClr val="000000"/>
                </a:solidFill>
              </a:defRPr>
            </a:pPr>
            <a:r>
              <a:rPr sz="3384">
                <a:solidFill>
                  <a:srgbClr val="FFFFFF"/>
                </a:solidFill>
                <a:latin typeface="Verdana"/>
                <a:ea typeface="Verdana"/>
                <a:cs typeface="Verdana"/>
                <a:sym typeface="Verdana"/>
              </a:rPr>
              <a:t>And do not be </a:t>
            </a:r>
            <a:r>
              <a:rPr sz="3384" u="sng">
                <a:solidFill>
                  <a:srgbClr val="FFFFFF"/>
                </a:solidFill>
                <a:latin typeface="Verdana"/>
                <a:ea typeface="Verdana"/>
                <a:cs typeface="Verdana"/>
                <a:sym typeface="Verdana"/>
              </a:rPr>
              <a:t>conformed</a:t>
            </a:r>
            <a:r>
              <a:rPr sz="3384">
                <a:solidFill>
                  <a:srgbClr val="FFFFFF"/>
                </a:solidFill>
                <a:latin typeface="Verdana"/>
                <a:ea typeface="Verdana"/>
                <a:cs typeface="Verdana"/>
                <a:sym typeface="Verdana"/>
              </a:rPr>
              <a:t> to the pattern of this world, but be </a:t>
            </a:r>
            <a:r>
              <a:rPr sz="3384" u="sng">
                <a:solidFill>
                  <a:srgbClr val="FFFFFF"/>
                </a:solidFill>
                <a:latin typeface="Verdana"/>
                <a:ea typeface="Verdana"/>
                <a:cs typeface="Verdana"/>
                <a:sym typeface="Verdana"/>
              </a:rPr>
              <a:t>transformed</a:t>
            </a:r>
            <a:r>
              <a:rPr sz="3384">
                <a:solidFill>
                  <a:srgbClr val="FFFFFF"/>
                </a:solidFill>
                <a:latin typeface="Verdana"/>
                <a:ea typeface="Verdana"/>
                <a:cs typeface="Verdana"/>
                <a:sym typeface="Verdana"/>
              </a:rPr>
              <a:t> by the </a:t>
            </a:r>
            <a:r>
              <a:rPr sz="3384" u="sng">
                <a:solidFill>
                  <a:srgbClr val="FFFFFF"/>
                </a:solidFill>
                <a:latin typeface="Verdana"/>
                <a:ea typeface="Verdana"/>
                <a:cs typeface="Verdana"/>
                <a:sym typeface="Verdana"/>
              </a:rPr>
              <a:t>renewing of your mind</a:t>
            </a:r>
            <a:r>
              <a:rPr sz="3384">
                <a:solidFill>
                  <a:srgbClr val="FFFFFF"/>
                </a:solidFill>
                <a:latin typeface="Verdana"/>
                <a:ea typeface="Verdana"/>
                <a:cs typeface="Verdana"/>
                <a:sym typeface="Verdana"/>
              </a:rPr>
              <a:t>, that you may be able to test and approve what God’s will is —His good, pleasing and perfect will.”</a:t>
            </a:r>
            <a:br>
              <a:rPr sz="3384">
                <a:solidFill>
                  <a:srgbClr val="FFFFFF"/>
                </a:solidFill>
                <a:latin typeface="Verdana"/>
                <a:ea typeface="Verdana"/>
                <a:cs typeface="Verdana"/>
                <a:sym typeface="Verdana"/>
              </a:rPr>
            </a:br>
            <a:r>
              <a:rPr sz="3384">
                <a:solidFill>
                  <a:srgbClr val="FFFFFF"/>
                </a:solidFill>
                <a:latin typeface="Verdana"/>
                <a:ea typeface="Verdana"/>
                <a:cs typeface="Verdana"/>
                <a:sym typeface="Verdana"/>
              </a:rPr>
              <a:t> 				(Romans 12:1-2) </a:t>
            </a:r>
            <a:endParaRPr sz="3384">
              <a:solidFill>
                <a:srgbClr val="FFFFFF"/>
              </a:solidFill>
              <a:latin typeface="Verdana"/>
              <a:ea typeface="Verdana"/>
              <a:cs typeface="Verdana"/>
              <a:sym typeface="Verdana"/>
            </a:endParaRP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Transformation </a:t>
            </a:r>
          </a:p>
        </p:txBody>
      </p:sp>
      <p:sp>
        <p:nvSpPr>
          <p:cNvPr id="86" name="Shape 86"/>
          <p:cNvSpPr/>
          <p:nvPr>
            <p:ph type="body" idx="1"/>
          </p:nvPr>
        </p:nvSpPr>
        <p:spPr>
          <a:prstGeom prst="rect">
            <a:avLst/>
          </a:prstGeom>
        </p:spPr>
        <p:txBody>
          <a:bodyPr anchor="t"/>
          <a:lstStyle/>
          <a:p>
            <a:pPr lvl="0" marL="0" indent="0">
              <a:buSzTx/>
              <a:buNone/>
              <a:defRPr sz="1800">
                <a:solidFill>
                  <a:srgbClr val="000000"/>
                </a:solidFill>
              </a:defRPr>
            </a:pPr>
            <a:r>
              <a:rPr sz="3600">
                <a:solidFill>
                  <a:srgbClr val="FFFFFF"/>
                </a:solidFill>
                <a:latin typeface="Verdana"/>
                <a:ea typeface="Verdana"/>
                <a:cs typeface="Verdana"/>
                <a:sym typeface="Verdana"/>
              </a:rPr>
              <a:t>        Does what you believe affect you?</a:t>
            </a:r>
            <a:endParaRPr sz="3600">
              <a:solidFill>
                <a:srgbClr val="FFFFFF"/>
              </a:solidFill>
              <a:latin typeface="Verdana"/>
              <a:ea typeface="Verdana"/>
              <a:cs typeface="Verdana"/>
              <a:sym typeface="Verdana"/>
            </a:endParaRPr>
          </a:p>
          <a:p>
            <a:pPr lvl="0" marL="0" indent="0">
              <a:buSzTx/>
              <a:buNone/>
              <a:defRPr sz="1800">
                <a:solidFill>
                  <a:srgbClr val="000000"/>
                </a:solidFill>
              </a:defRPr>
            </a:pPr>
            <a:r>
              <a:rPr sz="3600">
                <a:solidFill>
                  <a:srgbClr val="FFFFFF"/>
                </a:solidFill>
                <a:latin typeface="Verdana"/>
                <a:ea typeface="Verdana"/>
                <a:cs typeface="Verdana"/>
                <a:sym typeface="Verdana"/>
              </a:rPr>
              <a:t>Vance Vanders - Cemetery </a:t>
            </a:r>
            <a:endParaRPr sz="3600">
              <a:solidFill>
                <a:srgbClr val="FFFFFF"/>
              </a:solidFill>
              <a:latin typeface="Verdana"/>
              <a:ea typeface="Verdana"/>
              <a:cs typeface="Verdana"/>
              <a:sym typeface="Verdana"/>
            </a:endParaRPr>
          </a:p>
          <a:p>
            <a:pPr lvl="0" marL="0" indent="0">
              <a:buSzTx/>
              <a:buNone/>
              <a:defRPr sz="1800">
                <a:solidFill>
                  <a:srgbClr val="000000"/>
                </a:solidFill>
              </a:defRPr>
            </a:pPr>
            <a:r>
              <a:rPr sz="3600">
                <a:solidFill>
                  <a:srgbClr val="FFFFFF"/>
                </a:solidFill>
                <a:latin typeface="Verdana"/>
                <a:ea typeface="Verdana"/>
                <a:cs typeface="Verdana"/>
                <a:sym typeface="Verdana"/>
              </a:rPr>
              <a:t>Sam Shoeman - Metastatic Liver Cancer  	 			</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Derek Adams - Overdosed on Medication </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Transformation </a:t>
            </a:r>
          </a:p>
        </p:txBody>
      </p:sp>
      <p:sp>
        <p:nvSpPr>
          <p:cNvPr id="89" name="Shape 89"/>
          <p:cNvSpPr/>
          <p:nvPr>
            <p:ph type="body" idx="1"/>
          </p:nvPr>
        </p:nvSpPr>
        <p:spPr>
          <a:xfrm>
            <a:off x="1270000" y="2768600"/>
            <a:ext cx="10464800" cy="7105461"/>
          </a:xfrm>
          <a:prstGeom prst="rect">
            <a:avLst/>
          </a:prstGeom>
        </p:spPr>
        <p:txBody>
          <a:bodyPr anchor="t"/>
          <a:lstStyle/>
          <a:p>
            <a:pPr lvl="0" marL="0" indent="0" algn="just">
              <a:buSzTx/>
              <a:buNone/>
              <a:defRPr sz="1800">
                <a:solidFill>
                  <a:srgbClr val="000000"/>
                </a:solidFill>
              </a:defRPr>
            </a:pPr>
            <a:r>
              <a:rPr sz="3600">
                <a:solidFill>
                  <a:srgbClr val="FFFFFF"/>
                </a:solidFill>
                <a:latin typeface="Verdana"/>
                <a:ea typeface="Verdana"/>
                <a:cs typeface="Verdana"/>
                <a:sym typeface="Verdana"/>
              </a:rPr>
              <a:t>“Conformed” </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Grk (</a:t>
            </a:r>
            <a:r>
              <a:rPr i="1" sz="3600">
                <a:solidFill>
                  <a:srgbClr val="FFFFFF"/>
                </a:solidFill>
                <a:latin typeface="Verdana"/>
                <a:ea typeface="Verdana"/>
                <a:cs typeface="Verdana"/>
                <a:sym typeface="Verdana"/>
              </a:rPr>
              <a:t>suschematizo</a:t>
            </a:r>
            <a:r>
              <a:rPr sz="3600">
                <a:solidFill>
                  <a:srgbClr val="FFFFFF"/>
                </a:solidFill>
                <a:latin typeface="Verdana"/>
                <a:ea typeface="Verdana"/>
                <a:cs typeface="Verdana"/>
                <a:sym typeface="Verdana"/>
              </a:rPr>
              <a:t>) </a:t>
            </a:r>
            <a:endParaRPr sz="3600">
              <a:solidFill>
                <a:srgbClr val="FFFFFF"/>
              </a:solidFill>
              <a:latin typeface="Verdana"/>
              <a:ea typeface="Verdana"/>
              <a:cs typeface="Verdana"/>
              <a:sym typeface="Verdana"/>
            </a:endParaRPr>
          </a:p>
          <a:p>
            <a:pPr lvl="0" marL="0" indent="0" algn="just">
              <a:buSzTx/>
              <a:buNone/>
              <a:defRPr sz="1800">
                <a:solidFill>
                  <a:srgbClr val="000000"/>
                </a:solidFill>
              </a:defRPr>
            </a:pPr>
            <a:r>
              <a:rPr sz="3600">
                <a:solidFill>
                  <a:srgbClr val="FFFFFF"/>
                </a:solidFill>
                <a:latin typeface="Verdana"/>
                <a:ea typeface="Verdana"/>
                <a:cs typeface="Verdana"/>
                <a:sym typeface="Verdana"/>
              </a:rPr>
              <a:t>Literally means to be molded or stamped according to a pattern.</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a:t>
            </a:r>
            <a:endParaRPr sz="3600">
              <a:solidFill>
                <a:srgbClr val="FFFFFF"/>
              </a:solidFill>
              <a:latin typeface="Verdana"/>
              <a:ea typeface="Verdana"/>
              <a:cs typeface="Verdana"/>
              <a:sym typeface="Verdana"/>
            </a:endParaRPr>
          </a:p>
          <a:p>
            <a:pPr lvl="0" marL="0" indent="0" algn="just">
              <a:buSzTx/>
              <a:buNone/>
              <a:defRPr sz="1800">
                <a:solidFill>
                  <a:srgbClr val="000000"/>
                </a:solidFill>
              </a:defRPr>
            </a:pPr>
            <a:r>
              <a:rPr sz="3600">
                <a:solidFill>
                  <a:srgbClr val="FFFFFF"/>
                </a:solidFill>
                <a:latin typeface="Verdana"/>
                <a:ea typeface="Verdana"/>
                <a:cs typeface="Verdana"/>
                <a:sym typeface="Verdana"/>
              </a:rPr>
              <a:t>“Don’t let the world around you squeeze you into its own mold.”</a:t>
            </a:r>
            <a:endParaRPr sz="3600">
              <a:solidFill>
                <a:srgbClr val="FFFFFF"/>
              </a:solidFill>
              <a:latin typeface="Verdana"/>
              <a:ea typeface="Verdana"/>
              <a:cs typeface="Verdana"/>
              <a:sym typeface="Verdana"/>
            </a:endParaR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1270000" y="2755703"/>
            <a:ext cx="10464800" cy="2540001"/>
          </a:xfrm>
          <a:prstGeom prst="rect">
            <a:avLst/>
          </a:prstGeom>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8900">
                <a:effectLst>
                  <a:outerShdw sx="100000" sy="100000" kx="0" ky="0" algn="b" rotWithShape="0" blurRad="63500" dist="25400" dir="2700000">
                    <a:srgbClr val="000000">
                      <a:alpha val="70000"/>
                    </a:srgbClr>
                  </a:outerShdw>
                </a:effectLst>
                <a:latin typeface="Verdana"/>
                <a:ea typeface="Verdana"/>
                <a:cs typeface="Verdana"/>
                <a:sym typeface="Verdana"/>
              </a:defRPr>
            </a:lvl1pPr>
          </a:lstStyle>
          <a:p>
            <a:pPr lvl="0">
              <a:defRPr sz="1800">
                <a:solidFill>
                  <a:srgbClr val="000000"/>
                </a:solidFill>
                <a:effectLst/>
              </a:defRPr>
            </a:pPr>
            <a:r>
              <a:rPr sz="8900">
                <a:solidFill>
                  <a:srgbClr val="FFFFFF"/>
                </a:solidFill>
                <a:effectLst>
                  <a:outerShdw sx="100000" sy="100000" kx="0" ky="0" algn="b" rotWithShape="0" blurRad="63500" dist="25400" dir="2700000">
                    <a:srgbClr val="000000">
                      <a:alpha val="70000"/>
                    </a:srgbClr>
                  </a:outerShdw>
                </a:effectLst>
              </a:rPr>
              <a:t>Inside Out </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Transformation </a:t>
            </a:r>
          </a:p>
        </p:txBody>
      </p:sp>
      <p:sp>
        <p:nvSpPr>
          <p:cNvPr id="92" name="Shape 92"/>
          <p:cNvSpPr/>
          <p:nvPr>
            <p:ph type="body" idx="1"/>
          </p:nvPr>
        </p:nvSpPr>
        <p:spPr>
          <a:xfrm>
            <a:off x="1257300" y="2768600"/>
            <a:ext cx="10464800" cy="5740400"/>
          </a:xfrm>
          <a:prstGeom prst="rect">
            <a:avLst/>
          </a:prstGeom>
        </p:spPr>
        <p:txBody>
          <a:bodyPr anchor="t"/>
          <a:lstStyle/>
          <a:p>
            <a:pPr lvl="0" marL="0" indent="0" defTabSz="452627">
              <a:spcBef>
                <a:spcPts val="3500"/>
              </a:spcBef>
              <a:buSzTx/>
              <a:buNone/>
              <a:defRPr sz="1800">
                <a:solidFill>
                  <a:srgbClr val="000000"/>
                </a:solidFill>
              </a:defRPr>
            </a:pPr>
            <a:r>
              <a:rPr sz="3564">
                <a:solidFill>
                  <a:srgbClr val="FFFFFF"/>
                </a:solidFill>
                <a:latin typeface="Verdana"/>
                <a:ea typeface="Verdana"/>
                <a:cs typeface="Verdana"/>
                <a:sym typeface="Verdana"/>
              </a:rPr>
              <a:t>“Transformed” </a:t>
            </a:r>
            <a:br>
              <a:rPr sz="3564">
                <a:solidFill>
                  <a:srgbClr val="FFFFFF"/>
                </a:solidFill>
                <a:latin typeface="Verdana"/>
                <a:ea typeface="Verdana"/>
                <a:cs typeface="Verdana"/>
                <a:sym typeface="Verdana"/>
              </a:rPr>
            </a:br>
            <a:r>
              <a:rPr sz="3564">
                <a:solidFill>
                  <a:srgbClr val="FFFFFF"/>
                </a:solidFill>
                <a:latin typeface="Verdana"/>
                <a:ea typeface="Verdana"/>
                <a:cs typeface="Verdana"/>
                <a:sym typeface="Verdana"/>
              </a:rPr>
              <a:t>Grk (</a:t>
            </a:r>
            <a:r>
              <a:rPr i="1" sz="3564">
                <a:solidFill>
                  <a:srgbClr val="FFFFFF"/>
                </a:solidFill>
                <a:latin typeface="Verdana"/>
                <a:ea typeface="Verdana"/>
                <a:cs typeface="Verdana"/>
                <a:sym typeface="Verdana"/>
              </a:rPr>
              <a:t>metamorphoo)</a:t>
            </a:r>
            <a:r>
              <a:rPr sz="3564">
                <a:solidFill>
                  <a:srgbClr val="FFFFFF"/>
                </a:solidFill>
                <a:latin typeface="Verdana"/>
                <a:ea typeface="Verdana"/>
                <a:cs typeface="Verdana"/>
                <a:sym typeface="Verdana"/>
              </a:rPr>
              <a:t> </a:t>
            </a:r>
            <a:br>
              <a:rPr sz="3564">
                <a:solidFill>
                  <a:srgbClr val="FFFFFF"/>
                </a:solidFill>
                <a:latin typeface="Verdana"/>
                <a:ea typeface="Verdana"/>
                <a:cs typeface="Verdana"/>
                <a:sym typeface="Verdana"/>
              </a:rPr>
            </a:br>
            <a:br>
              <a:rPr sz="3564">
                <a:solidFill>
                  <a:srgbClr val="FFFFFF"/>
                </a:solidFill>
                <a:latin typeface="Verdana"/>
                <a:ea typeface="Verdana"/>
                <a:cs typeface="Verdana"/>
                <a:sym typeface="Verdana"/>
              </a:rPr>
            </a:br>
            <a:r>
              <a:rPr sz="3564">
                <a:solidFill>
                  <a:srgbClr val="FFFFFF"/>
                </a:solidFill>
                <a:latin typeface="Verdana"/>
                <a:ea typeface="Verdana"/>
                <a:cs typeface="Verdana"/>
                <a:sym typeface="Verdana"/>
              </a:rPr>
              <a:t>“metamorphosis.” When a tadpole is changed into a frog or when a caterpillar becomes a butterfly, we speak of it as a metamorphosis.</a:t>
            </a:r>
            <a:endParaRPr sz="3564">
              <a:solidFill>
                <a:srgbClr val="FFFFFF"/>
              </a:solidFill>
              <a:latin typeface="Verdana"/>
              <a:ea typeface="Verdana"/>
              <a:cs typeface="Verdana"/>
              <a:sym typeface="Verdana"/>
            </a:endParaRPr>
          </a:p>
          <a:p>
            <a:pPr lvl="0" marL="0" indent="0" defTabSz="452627">
              <a:spcBef>
                <a:spcPts val="3500"/>
              </a:spcBef>
              <a:buSzTx/>
              <a:buNone/>
              <a:defRPr sz="1800">
                <a:solidFill>
                  <a:srgbClr val="000000"/>
                </a:solidFill>
              </a:defRPr>
            </a:pPr>
            <a:endParaRPr sz="3564">
              <a:solidFill>
                <a:srgbClr val="FFFFFF"/>
              </a:solidFill>
              <a:latin typeface="Verdana"/>
              <a:ea typeface="Verdana"/>
              <a:cs typeface="Verdana"/>
              <a:sym typeface="Verdana"/>
            </a:endParaRP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Transformed</a:t>
            </a:r>
          </a:p>
        </p:txBody>
      </p:sp>
      <p:sp>
        <p:nvSpPr>
          <p:cNvPr id="95" name="Shape 95"/>
          <p:cNvSpPr/>
          <p:nvPr>
            <p:ph type="body" idx="1"/>
          </p:nvPr>
        </p:nvSpPr>
        <p:spPr>
          <a:prstGeom prst="rect">
            <a:avLst/>
          </a:prstGeom>
        </p:spPr>
        <p:txBody>
          <a:bodyPr anchor="t"/>
          <a:lstStyle/>
          <a:p>
            <a:pPr lvl="0" marL="0" indent="0">
              <a:buSzTx/>
              <a:buNone/>
              <a:defRPr sz="1800">
                <a:solidFill>
                  <a:srgbClr val="000000"/>
                </a:solidFill>
              </a:defRPr>
            </a:pPr>
            <a:r>
              <a:rPr sz="3600">
                <a:solidFill>
                  <a:srgbClr val="FFFFFF"/>
                </a:solidFill>
                <a:latin typeface="Verdana"/>
                <a:ea typeface="Verdana"/>
                <a:cs typeface="Verdana"/>
                <a:sym typeface="Verdana"/>
              </a:rPr>
              <a:t>Metamorphoo (4 Occurrences in NT)</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1. 2 Corinthians 3:18 </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2. Matthew 17:2/ Mark 9:2</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“and He was transfigured before them”  </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Transformed </a:t>
            </a:r>
          </a:p>
        </p:txBody>
      </p:sp>
      <p:sp>
        <p:nvSpPr>
          <p:cNvPr id="98" name="Shape 98"/>
          <p:cNvSpPr/>
          <p:nvPr>
            <p:ph type="body" idx="1"/>
          </p:nvPr>
        </p:nvSpPr>
        <p:spPr>
          <a:prstGeom prst="rect">
            <a:avLst/>
          </a:prstGeom>
        </p:spPr>
        <p:txBody>
          <a:bodyPr anchor="t"/>
          <a:lstStyle/>
          <a:p>
            <a:pPr lvl="0" marL="0" indent="0">
              <a:buSzTx/>
              <a:buNone/>
              <a:defRPr sz="1800">
                <a:solidFill>
                  <a:srgbClr val="000000"/>
                </a:solidFill>
              </a:defRPr>
            </a:pP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2 Corinthians 4:16 </a:t>
            </a:r>
            <a:endParaRPr sz="3600">
              <a:solidFill>
                <a:srgbClr val="FFFFFF"/>
              </a:solidFill>
              <a:latin typeface="Verdana"/>
              <a:ea typeface="Verdana"/>
              <a:cs typeface="Verdana"/>
              <a:sym typeface="Verdana"/>
            </a:endParaRPr>
          </a:p>
          <a:p>
            <a:pPr lvl="0" marL="0" indent="0">
              <a:buSzTx/>
              <a:buNone/>
              <a:defRPr sz="1800">
                <a:solidFill>
                  <a:srgbClr val="000000"/>
                </a:solidFill>
              </a:defRPr>
            </a:pP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Imprisoned Golf Player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 Inside Out	</a:t>
            </a:r>
          </a:p>
        </p:txBody>
      </p:sp>
      <p:sp>
        <p:nvSpPr>
          <p:cNvPr id="101" name="Shape 101"/>
          <p:cNvSpPr/>
          <p:nvPr>
            <p:ph type="body" idx="1"/>
          </p:nvPr>
        </p:nvSpPr>
        <p:spPr>
          <a:prstGeom prst="rect">
            <a:avLst/>
          </a:prstGeom>
        </p:spPr>
        <p:txBody>
          <a:bodyPr anchor="t"/>
          <a:lstStyle/>
          <a:p>
            <a:pPr lvl="0" marL="0" indent="0">
              <a:buSzTx/>
              <a:buNone/>
              <a:defRPr sz="1800">
                <a:solidFill>
                  <a:srgbClr val="000000"/>
                </a:solidFill>
              </a:defRPr>
            </a:pPr>
            <a:r>
              <a:rPr sz="3600">
                <a:solidFill>
                  <a:srgbClr val="FFFFFF"/>
                </a:solidFill>
                <a:latin typeface="Verdana"/>
                <a:ea typeface="Verdana"/>
                <a:cs typeface="Verdana"/>
                <a:sym typeface="Verdana"/>
              </a:rPr>
              <a:t>   						  Mark 2:3-12</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Story of the Paralytic </a:t>
            </a:r>
            <a:endParaRPr sz="3600">
              <a:solidFill>
                <a:srgbClr val="FFFFFF"/>
              </a:solidFill>
              <a:latin typeface="Verdana"/>
              <a:ea typeface="Verdana"/>
              <a:cs typeface="Verdana"/>
              <a:sym typeface="Verdana"/>
            </a:endParaRP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Inside Out </a:t>
            </a:r>
          </a:p>
        </p:txBody>
      </p:sp>
      <p:sp>
        <p:nvSpPr>
          <p:cNvPr id="104" name="Shape 104"/>
          <p:cNvSpPr/>
          <p:nvPr>
            <p:ph type="body" idx="1"/>
          </p:nvPr>
        </p:nvSpPr>
        <p:spPr>
          <a:xfrm>
            <a:off x="1270000" y="2768600"/>
            <a:ext cx="10464800" cy="6562949"/>
          </a:xfrm>
          <a:prstGeom prst="rect">
            <a:avLst/>
          </a:prstGeom>
        </p:spPr>
        <p:txBody>
          <a:bodyPr anchor="t"/>
          <a:lstStyle/>
          <a:p>
            <a:pPr lvl="0" marL="0" indent="0" algn="just" defTabSz="402336">
              <a:spcBef>
                <a:spcPts val="3100"/>
              </a:spcBef>
              <a:buSzTx/>
              <a:buNone/>
              <a:defRPr sz="1800">
                <a:solidFill>
                  <a:srgbClr val="000000"/>
                </a:solidFill>
              </a:defRPr>
            </a:pPr>
            <a:r>
              <a:rPr sz="3168">
                <a:solidFill>
                  <a:srgbClr val="FFFFFF"/>
                </a:solidFill>
                <a:latin typeface="Verdana"/>
                <a:ea typeface="Verdana"/>
                <a:cs typeface="Verdana"/>
                <a:sym typeface="Verdana"/>
              </a:rPr>
              <a:t>“…the Hebrew writers had recognized the essential unity of body, mind, and spirit and had stressed the relative dependance of one upon the other.       </a:t>
            </a:r>
            <a:br>
              <a:rPr sz="3168">
                <a:solidFill>
                  <a:srgbClr val="FFFFFF"/>
                </a:solidFill>
                <a:latin typeface="Verdana"/>
                <a:ea typeface="Verdana"/>
                <a:cs typeface="Verdana"/>
                <a:sym typeface="Verdana"/>
              </a:rPr>
            </a:br>
            <a:br>
              <a:rPr sz="3168">
                <a:solidFill>
                  <a:srgbClr val="FFFFFF"/>
                </a:solidFill>
                <a:latin typeface="Verdana"/>
                <a:ea typeface="Verdana"/>
                <a:cs typeface="Verdana"/>
                <a:sym typeface="Verdana"/>
              </a:rPr>
            </a:br>
            <a:r>
              <a:rPr sz="3168">
                <a:solidFill>
                  <a:srgbClr val="FFFFFF"/>
                </a:solidFill>
                <a:latin typeface="Verdana"/>
                <a:ea typeface="Verdana"/>
                <a:cs typeface="Verdana"/>
                <a:sym typeface="Verdana"/>
              </a:rPr>
              <a:t>When Jesus approached this man as one who's whose primary need was for the assurance of forgiveness, he was reflecting the Jewish thinking of his day that sin and health are related, but in a larger sense he was demonstrating a recognition of the relationship which exists between </a:t>
            </a:r>
            <a:r>
              <a:rPr sz="3168" u="sng">
                <a:solidFill>
                  <a:srgbClr val="FFFFFF"/>
                </a:solidFill>
                <a:latin typeface="Verdana"/>
                <a:ea typeface="Verdana"/>
                <a:cs typeface="Verdana"/>
                <a:sym typeface="Verdana"/>
              </a:rPr>
              <a:t>attitudes of the mind and health of the body</a:t>
            </a:r>
            <a:r>
              <a:rPr sz="3168">
                <a:solidFill>
                  <a:srgbClr val="FFFFFF"/>
                </a:solidFill>
                <a:latin typeface="Verdana"/>
                <a:ea typeface="Verdana"/>
                <a:cs typeface="Verdana"/>
                <a:sym typeface="Verdana"/>
              </a:rPr>
              <a:t>” </a:t>
            </a:r>
            <a:endParaRPr sz="3168">
              <a:solidFill>
                <a:srgbClr val="FFFFFF"/>
              </a:solidFill>
              <a:latin typeface="Verdana"/>
              <a:ea typeface="Verdana"/>
              <a:cs typeface="Verdana"/>
              <a:sym typeface="Verdana"/>
            </a:endParaRPr>
          </a:p>
          <a:p>
            <a:pPr lvl="0" marL="0" indent="0" defTabSz="402336">
              <a:spcBef>
                <a:spcPts val="3100"/>
              </a:spcBef>
              <a:buSzTx/>
              <a:buNone/>
              <a:defRPr sz="1800">
                <a:solidFill>
                  <a:srgbClr val="000000"/>
                </a:solidFill>
              </a:defRPr>
            </a:pPr>
            <a:r>
              <a:rPr sz="3168">
                <a:solidFill>
                  <a:srgbClr val="FFFFFF"/>
                </a:solidFill>
                <a:latin typeface="Verdana"/>
                <a:ea typeface="Verdana"/>
                <a:cs typeface="Verdana"/>
                <a:sym typeface="Verdana"/>
              </a:rPr>
              <a:t>(William Barclay in </a:t>
            </a:r>
            <a:r>
              <a:rPr i="1" sz="3168">
                <a:solidFill>
                  <a:srgbClr val="FFFFFF"/>
                </a:solidFill>
                <a:latin typeface="Verdana"/>
                <a:ea typeface="Verdana"/>
                <a:cs typeface="Verdana"/>
                <a:sym typeface="Verdana"/>
              </a:rPr>
              <a:t>The Gospel of Mark</a:t>
            </a:r>
            <a:r>
              <a:rPr sz="3168">
                <a:solidFill>
                  <a:srgbClr val="FFFFFF"/>
                </a:solidFill>
                <a:latin typeface="Verdana"/>
                <a:ea typeface="Verdana"/>
                <a:cs typeface="Verdana"/>
                <a:sym typeface="Verdana"/>
              </a:rPr>
              <a:t>, pg. 40)</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Inside Out </a:t>
            </a:r>
          </a:p>
        </p:txBody>
      </p:sp>
      <p:sp>
        <p:nvSpPr>
          <p:cNvPr id="107" name="Shape 107"/>
          <p:cNvSpPr/>
          <p:nvPr>
            <p:ph type="body" idx="1"/>
          </p:nvPr>
        </p:nvSpPr>
        <p:spPr>
          <a:prstGeom prst="rect">
            <a:avLst/>
          </a:prstGeom>
        </p:spPr>
        <p:txBody>
          <a:bodyPr anchor="t"/>
          <a:lstStyle/>
          <a:p>
            <a:pPr lvl="0" marL="0" indent="0">
              <a:buSzTx/>
              <a:buNone/>
              <a:defRPr sz="1800">
                <a:solidFill>
                  <a:srgbClr val="000000"/>
                </a:solidFill>
              </a:defRPr>
            </a:pPr>
            <a:r>
              <a:rPr sz="3600">
                <a:solidFill>
                  <a:srgbClr val="FFFFFF"/>
                </a:solidFill>
                <a:latin typeface="Verdana"/>
                <a:ea typeface="Verdana"/>
                <a:cs typeface="Verdana"/>
                <a:sym typeface="Verdana"/>
              </a:rPr>
              <a:t>“Physicians have discovered that guilt, like anxiety, may serve to inhibit or paralyze the functions of the body or mind” </a:t>
            </a:r>
            <a:endParaRPr sz="3600">
              <a:solidFill>
                <a:srgbClr val="FFFFFF"/>
              </a:solidFill>
              <a:latin typeface="Verdana"/>
              <a:ea typeface="Verdana"/>
              <a:cs typeface="Verdana"/>
              <a:sym typeface="Verdana"/>
            </a:endParaRPr>
          </a:p>
          <a:p>
            <a:pPr lvl="0" marL="0" indent="0">
              <a:buSzTx/>
              <a:buNone/>
              <a:defRPr sz="1800">
                <a:solidFill>
                  <a:srgbClr val="000000"/>
                </a:solidFill>
              </a:defRPr>
            </a:pPr>
            <a:r>
              <a:rPr sz="3600">
                <a:solidFill>
                  <a:srgbClr val="FFFFFF"/>
                </a:solidFill>
                <a:latin typeface="Verdana"/>
                <a:ea typeface="Verdana"/>
                <a:cs typeface="Verdana"/>
                <a:sym typeface="Verdana"/>
              </a:rPr>
              <a:t>(Psychiatry and the Bible, pg 60)  </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Inside Out </a:t>
            </a:r>
          </a:p>
        </p:txBody>
      </p:sp>
      <p:sp>
        <p:nvSpPr>
          <p:cNvPr id="110" name="Shape 110"/>
          <p:cNvSpPr/>
          <p:nvPr>
            <p:ph type="body" idx="1"/>
          </p:nvPr>
        </p:nvSpPr>
        <p:spPr>
          <a:prstGeom prst="rect">
            <a:avLst/>
          </a:prstGeom>
        </p:spPr>
        <p:txBody>
          <a:bodyPr anchor="t"/>
          <a:lstStyle/>
          <a:p>
            <a:pPr lvl="0" marL="0" indent="0" algn="just">
              <a:buSzTx/>
              <a:buNone/>
              <a:defRPr sz="1800">
                <a:solidFill>
                  <a:srgbClr val="000000"/>
                </a:solidFill>
              </a:defRPr>
            </a:pPr>
            <a:r>
              <a:rPr sz="3600">
                <a:solidFill>
                  <a:srgbClr val="FFFFFF"/>
                </a:solidFill>
                <a:latin typeface="Verdana"/>
                <a:ea typeface="Verdana"/>
                <a:cs typeface="Verdana"/>
                <a:sym typeface="Verdana"/>
              </a:rPr>
              <a:t>“The boy was approached not in terms of his paralyzed legs but on the level of his spiritual problems… Torn apart by a sense of sin, perhaps precipitated by adolescent feelings of guilt, this young man needed Jesus’ reassurance of God’s forgiveness of his sins.” </a:t>
            </a:r>
            <a:endParaRPr sz="3600">
              <a:solidFill>
                <a:srgbClr val="FFFFFF"/>
              </a:solidFill>
              <a:latin typeface="Verdana"/>
              <a:ea typeface="Verdana"/>
              <a:cs typeface="Verdana"/>
              <a:sym typeface="Verdana"/>
            </a:endParaRPr>
          </a:p>
          <a:p>
            <a:pPr lvl="0" marL="0" indent="0">
              <a:buSzTx/>
              <a:buNone/>
              <a:defRPr sz="1800">
                <a:solidFill>
                  <a:srgbClr val="000000"/>
                </a:solidFill>
              </a:defRPr>
            </a:pPr>
            <a:r>
              <a:rPr sz="3600">
                <a:solidFill>
                  <a:srgbClr val="FFFFFF"/>
                </a:solidFill>
                <a:latin typeface="Verdana"/>
                <a:ea typeface="Verdana"/>
                <a:cs typeface="Verdana"/>
                <a:sym typeface="Verdana"/>
              </a:rPr>
              <a:t>(Jesus &amp; Logotherapy, pg. 59) </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lvl1pPr>
              <a:defRPr>
                <a:latin typeface="Trebuchet MS"/>
                <a:ea typeface="Trebuchet MS"/>
                <a:cs typeface="Trebuchet MS"/>
                <a:sym typeface="Trebuchet MS"/>
              </a:defRPr>
            </a:lvl1pPr>
          </a:lstStyle>
          <a:p>
            <a:pPr lvl="0">
              <a:defRPr sz="1800">
                <a:solidFill>
                  <a:srgbClr val="000000"/>
                </a:solidFill>
              </a:defRPr>
            </a:pPr>
            <a:r>
              <a:rPr sz="7200">
                <a:solidFill>
                  <a:srgbClr val="FFFFFF"/>
                </a:solidFill>
              </a:rPr>
              <a:t>Transformation?</a:t>
            </a:r>
          </a:p>
        </p:txBody>
      </p:sp>
      <p:sp>
        <p:nvSpPr>
          <p:cNvPr id="113" name="Shape 113"/>
          <p:cNvSpPr/>
          <p:nvPr>
            <p:ph type="body" idx="1"/>
          </p:nvPr>
        </p:nvSpPr>
        <p:spPr>
          <a:xfrm>
            <a:off x="1270000" y="2768600"/>
            <a:ext cx="10464800" cy="6728548"/>
          </a:xfrm>
          <a:prstGeom prst="rect">
            <a:avLst/>
          </a:prstGeom>
        </p:spPr>
        <p:txBody>
          <a:bodyPr anchor="t"/>
          <a:lstStyle/>
          <a:p>
            <a:pPr lvl="0" marL="0" indent="0" algn="just">
              <a:buSzTx/>
              <a:buNone/>
              <a:defRPr sz="1800">
                <a:solidFill>
                  <a:srgbClr val="000000"/>
                </a:solidFill>
              </a:defRPr>
            </a:pPr>
            <a:r>
              <a:rPr sz="3600">
                <a:solidFill>
                  <a:srgbClr val="FFFFFF"/>
                </a:solidFill>
                <a:latin typeface="Verdana"/>
                <a:ea typeface="Verdana"/>
                <a:cs typeface="Verdana"/>
                <a:sym typeface="Verdana"/>
              </a:rPr>
              <a:t>And do not be </a:t>
            </a:r>
            <a:r>
              <a:rPr sz="3600" u="sng">
                <a:solidFill>
                  <a:srgbClr val="FFFFFF"/>
                </a:solidFill>
                <a:latin typeface="Verdana"/>
                <a:ea typeface="Verdana"/>
                <a:cs typeface="Verdana"/>
                <a:sym typeface="Verdana"/>
              </a:rPr>
              <a:t>conformed</a:t>
            </a:r>
            <a:r>
              <a:rPr sz="3600">
                <a:solidFill>
                  <a:srgbClr val="FFFFFF"/>
                </a:solidFill>
                <a:latin typeface="Verdana"/>
                <a:ea typeface="Verdana"/>
                <a:cs typeface="Verdana"/>
                <a:sym typeface="Verdana"/>
              </a:rPr>
              <a:t> to the pattern of this world, but be </a:t>
            </a:r>
            <a:r>
              <a:rPr sz="3600" u="sng">
                <a:solidFill>
                  <a:srgbClr val="FFFFFF"/>
                </a:solidFill>
                <a:latin typeface="Verdana"/>
                <a:ea typeface="Verdana"/>
                <a:cs typeface="Verdana"/>
                <a:sym typeface="Verdana"/>
              </a:rPr>
              <a:t>transformed</a:t>
            </a:r>
            <a:r>
              <a:rPr sz="3600">
                <a:solidFill>
                  <a:srgbClr val="FFFFFF"/>
                </a:solidFill>
                <a:latin typeface="Verdana"/>
                <a:ea typeface="Verdana"/>
                <a:cs typeface="Verdana"/>
                <a:sym typeface="Verdana"/>
              </a:rPr>
              <a:t> by the </a:t>
            </a:r>
            <a:r>
              <a:rPr sz="3600" u="sng">
                <a:solidFill>
                  <a:srgbClr val="FFFFFF"/>
                </a:solidFill>
                <a:latin typeface="Verdana"/>
                <a:ea typeface="Verdana"/>
                <a:cs typeface="Verdana"/>
                <a:sym typeface="Verdana"/>
              </a:rPr>
              <a:t>renewing of your mind</a:t>
            </a:r>
            <a:r>
              <a:rPr sz="3600">
                <a:solidFill>
                  <a:srgbClr val="FFFFFF"/>
                </a:solidFill>
                <a:latin typeface="Verdana"/>
                <a:ea typeface="Verdana"/>
                <a:cs typeface="Verdana"/>
                <a:sym typeface="Verdana"/>
              </a:rPr>
              <a:t>, that you may be able to test and approve what God’s will is —His good, pleasing and perfect will.”</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(Romans 12:1-2) </a:t>
            </a:r>
            <a:endParaRPr sz="3600">
              <a:solidFill>
                <a:srgbClr val="FFFFFF"/>
              </a:solidFill>
              <a:latin typeface="Verdana"/>
              <a:ea typeface="Verdana"/>
              <a:cs typeface="Verdana"/>
              <a:sym typeface="Verdana"/>
            </a:endParaRP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pPr lvl="0">
              <a:defRPr sz="1800">
                <a:solidFill>
                  <a:srgbClr val="000000"/>
                </a:solidFill>
              </a:defRPr>
            </a:pPr>
            <a:r>
              <a:rPr sz="7200">
                <a:solidFill>
                  <a:srgbClr val="FFFFFF"/>
                </a:solidFill>
              </a:rPr>
              <a:t>Why?</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1660984" y="3530600"/>
            <a:ext cx="9879432"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endParaRPr sz="4200">
              <a:solidFill>
                <a:srgbClr val="FFFFFF"/>
              </a:solidFill>
              <a:latin typeface="Verdana"/>
              <a:ea typeface="Verdana"/>
              <a:cs typeface="Verdana"/>
              <a:sym typeface="Verdana"/>
            </a:endParaRPr>
          </a:p>
          <a:p>
            <a:pPr lvl="0">
              <a:defRPr sz="1800">
                <a:solidFill>
                  <a:srgbClr val="000000"/>
                </a:solidFill>
              </a:defRPr>
            </a:pPr>
            <a:r>
              <a:rPr sz="4200">
                <a:solidFill>
                  <a:srgbClr val="FFFFFF"/>
                </a:solidFill>
                <a:latin typeface="Verdana"/>
                <a:ea typeface="Verdana"/>
                <a:cs typeface="Verdana"/>
                <a:sym typeface="Verdana"/>
              </a:rPr>
              <a:t>How God works in me?</a:t>
            </a:r>
            <a:endParaRPr sz="4200">
              <a:solidFill>
                <a:srgbClr val="FFFFFF"/>
              </a:solidFill>
              <a:latin typeface="Verdana"/>
              <a:ea typeface="Verdana"/>
              <a:cs typeface="Verdana"/>
              <a:sym typeface="Verdana"/>
            </a:endParaRPr>
          </a:p>
          <a:p>
            <a:pPr lvl="0">
              <a:defRPr sz="1800">
                <a:solidFill>
                  <a:srgbClr val="000000"/>
                </a:solidFill>
              </a:defRPr>
            </a:pPr>
            <a:endParaRPr sz="4200">
              <a:solidFill>
                <a:srgbClr val="FFFFFF"/>
              </a:solidFill>
              <a:latin typeface="Verdana"/>
              <a:ea typeface="Verdana"/>
              <a:cs typeface="Verdana"/>
              <a:sym typeface="Verdana"/>
            </a:endParaRPr>
          </a:p>
          <a:p>
            <a:pPr lvl="0">
              <a:defRPr sz="1800">
                <a:solidFill>
                  <a:srgbClr val="000000"/>
                </a:solidFill>
              </a:defRPr>
            </a:pPr>
            <a:r>
              <a:rPr sz="4200">
                <a:solidFill>
                  <a:srgbClr val="FFFFFF"/>
                </a:solidFill>
                <a:latin typeface="Verdana"/>
                <a:ea typeface="Verdana"/>
                <a:cs typeface="Verdana"/>
                <a:sym typeface="Verdana"/>
              </a:rPr>
              <a:t>How I witness-relate to Others?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9" name="Group 39"/>
          <p:cNvGrpSpPr/>
          <p:nvPr/>
        </p:nvGrpSpPr>
        <p:grpSpPr>
          <a:xfrm>
            <a:off x="3409950" y="3073400"/>
            <a:ext cx="6007100" cy="5930900"/>
            <a:chOff x="-44450" y="-44450"/>
            <a:chExt cx="6007100" cy="5930900"/>
          </a:xfrm>
        </p:grpSpPr>
        <p:pic>
          <p:nvPicPr>
            <p:cNvPr id="38" name="da vinci.gif"/>
            <p:cNvPicPr/>
            <p:nvPr/>
          </p:nvPicPr>
          <p:blipFill>
            <a:blip r:embed="rId2">
              <a:extLst/>
            </a:blip>
            <a:stretch>
              <a:fillRect/>
            </a:stretch>
          </p:blipFill>
          <p:spPr>
            <a:xfrm>
              <a:off x="0" y="0"/>
              <a:ext cx="5918200" cy="5842000"/>
            </a:xfrm>
            <a:prstGeom prst="rect">
              <a:avLst/>
            </a:prstGeom>
            <a:ln>
              <a:noFill/>
            </a:ln>
            <a:effectLst/>
          </p:spPr>
        </p:pic>
        <p:pic>
          <p:nvPicPr>
            <p:cNvPr id="37" name=""/>
            <p:cNvPicPr/>
            <p:nvPr/>
          </p:nvPicPr>
          <p:blipFill>
            <a:blip r:embed="rId3">
              <a:extLst/>
            </a:blip>
            <a:stretch>
              <a:fillRect/>
            </a:stretch>
          </p:blipFill>
          <p:spPr>
            <a:xfrm>
              <a:off x="-44450" y="-44450"/>
              <a:ext cx="6007100" cy="5930900"/>
            </a:xfrm>
            <a:prstGeom prst="rect">
              <a:avLst/>
            </a:prstGeom>
            <a:effectLst/>
          </p:spPr>
        </p:pic>
      </p:grpSp>
      <p:sp>
        <p:nvSpPr>
          <p:cNvPr id="40" name="Shape 40"/>
          <p:cNvSpPr/>
          <p:nvPr>
            <p:ph type="title"/>
          </p:nvPr>
        </p:nvSpPr>
        <p:spPr>
          <a:xfrm>
            <a:off x="1270000" y="1430387"/>
            <a:ext cx="10464800" cy="1663701"/>
          </a:xfrm>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Who is Man?</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Christ Method</a:t>
            </a:r>
          </a:p>
        </p:txBody>
      </p:sp>
      <p:sp>
        <p:nvSpPr>
          <p:cNvPr id="120" name="Shape 120"/>
          <p:cNvSpPr/>
          <p:nvPr>
            <p:ph type="body" idx="1"/>
          </p:nvPr>
        </p:nvSpPr>
        <p:spPr>
          <a:prstGeom prst="rect">
            <a:avLst/>
          </a:prstGeom>
        </p:spPr>
        <p:txBody>
          <a:bodyPr anchor="t"/>
          <a:lstStyle/>
          <a:p>
            <a:pPr lvl="0" marL="0" indent="0">
              <a:buSzTx/>
              <a:buNone/>
              <a:defRPr sz="1800">
                <a:solidFill>
                  <a:srgbClr val="000000"/>
                </a:solidFill>
              </a:defRPr>
            </a:pPr>
            <a:r>
              <a:rPr sz="3600">
                <a:solidFill>
                  <a:srgbClr val="FFFFFF"/>
                </a:solidFill>
                <a:latin typeface="Times New Roman"/>
                <a:ea typeface="Times New Roman"/>
                <a:cs typeface="Times New Roman"/>
                <a:sym typeface="Times New Roman"/>
              </a:rPr>
              <a:t> 							 </a:t>
            </a:r>
            <a:r>
              <a:rPr sz="3600">
                <a:solidFill>
                  <a:srgbClr val="FFFFFF"/>
                </a:solidFill>
                <a:latin typeface="Verdana"/>
                <a:ea typeface="Verdana"/>
                <a:cs typeface="Verdana"/>
                <a:sym typeface="Verdana"/>
              </a:rPr>
              <a:t>	1. Mingled</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2. Sympathized </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3. Ministered </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4. Won Confidence </a:t>
            </a:r>
            <a:br>
              <a:rPr sz="3600">
                <a:solidFill>
                  <a:srgbClr val="FFFFFF"/>
                </a:solidFill>
                <a:latin typeface="Verdana"/>
                <a:ea typeface="Verdana"/>
                <a:cs typeface="Verdana"/>
                <a:sym typeface="Verdana"/>
              </a:rPr>
            </a:b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5. Follow Me </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1270000" y="2755703"/>
            <a:ext cx="10464800" cy="2540001"/>
          </a:xfrm>
          <a:prstGeom prst="rect">
            <a:avLst/>
          </a:prstGeom>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8900">
                <a:effectLst>
                  <a:outerShdw sx="100000" sy="100000" kx="0" ky="0" algn="b" rotWithShape="0" blurRad="63500" dist="25400" dir="2700000">
                    <a:srgbClr val="000000">
                      <a:alpha val="70000"/>
                    </a:srgbClr>
                  </a:outerShdw>
                </a:effectLst>
                <a:latin typeface="Verdana"/>
                <a:ea typeface="Verdana"/>
                <a:cs typeface="Verdana"/>
                <a:sym typeface="Verdana"/>
              </a:defRPr>
            </a:lvl1pPr>
          </a:lstStyle>
          <a:p>
            <a:pPr lvl="0">
              <a:defRPr sz="1800">
                <a:solidFill>
                  <a:srgbClr val="000000"/>
                </a:solidFill>
                <a:effectLst/>
              </a:defRPr>
            </a:pPr>
            <a:r>
              <a:rPr sz="8900">
                <a:solidFill>
                  <a:srgbClr val="FFFFFF"/>
                </a:solidFill>
                <a:effectLst>
                  <a:outerShdw sx="100000" sy="100000" kx="0" ky="0" algn="b" rotWithShape="0" blurRad="63500" dist="25400" dir="2700000">
                    <a:srgbClr val="000000">
                      <a:alpha val="70000"/>
                    </a:srgbClr>
                  </a:outerShdw>
                </a:effectLst>
              </a:rPr>
              <a:t>Inside Out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p>
            <a:pPr lvl="0">
              <a:defRPr sz="1800">
                <a:solidFill>
                  <a:srgbClr val="000000"/>
                </a:solidFill>
              </a:defRPr>
            </a:pPr>
            <a:r>
              <a:rPr sz="7200">
                <a:solidFill>
                  <a:srgbClr val="FFFFFF"/>
                </a:solidFill>
                <a:latin typeface="Verdana"/>
                <a:ea typeface="Verdana"/>
                <a:cs typeface="Verdana"/>
                <a:sym typeface="Verdana"/>
              </a:rPr>
              <a:t>Who is Man?</a:t>
            </a:r>
            <a:endParaRPr sz="7200">
              <a:solidFill>
                <a:srgbClr val="FFFFFF"/>
              </a:solidFill>
              <a:latin typeface="Verdana"/>
              <a:ea typeface="Verdana"/>
              <a:cs typeface="Verdana"/>
              <a:sym typeface="Verdana"/>
            </a:endParaRPr>
          </a:p>
          <a:p>
            <a:pPr lvl="0">
              <a:defRPr sz="1800">
                <a:solidFill>
                  <a:srgbClr val="000000"/>
                </a:solidFill>
              </a:defRPr>
            </a:pPr>
            <a:r>
              <a:rPr sz="3600">
                <a:solidFill>
                  <a:srgbClr val="FFFFFF"/>
                </a:solidFill>
                <a:latin typeface="Verdana"/>
                <a:ea typeface="Verdana"/>
                <a:cs typeface="Verdana"/>
                <a:sym typeface="Verdana"/>
              </a:rPr>
              <a:t>Constitutional Nature of Man </a:t>
            </a:r>
          </a:p>
        </p:txBody>
      </p:sp>
      <p:sp>
        <p:nvSpPr>
          <p:cNvPr id="43" name="Shape 43"/>
          <p:cNvSpPr/>
          <p:nvPr>
            <p:ph type="body" idx="1"/>
          </p:nvPr>
        </p:nvSpPr>
        <p:spPr>
          <a:xfrm>
            <a:off x="1257300" y="2307464"/>
            <a:ext cx="10464800" cy="7901792"/>
          </a:xfrm>
          <a:prstGeom prst="rect">
            <a:avLst/>
          </a:prstGeom>
        </p:spPr>
        <p:txBody>
          <a:bodyPr anchor="t"/>
          <a:lstStyle/>
          <a:p>
            <a:pPr lvl="0" marL="0" indent="0" defTabSz="420623">
              <a:spcBef>
                <a:spcPts val="3300"/>
              </a:spcBef>
              <a:buSzTx/>
              <a:buNone/>
              <a:defRPr sz="1800">
                <a:solidFill>
                  <a:srgbClr val="000000"/>
                </a:solidFill>
              </a:defRPr>
            </a:pPr>
            <a:br>
              <a:rPr sz="3312">
                <a:solidFill>
                  <a:srgbClr val="FFFFFF"/>
                </a:solidFill>
                <a:latin typeface="Verdana"/>
                <a:ea typeface="Verdana"/>
                <a:cs typeface="Verdana"/>
                <a:sym typeface="Verdana"/>
              </a:rPr>
            </a:br>
            <a:r>
              <a:rPr sz="3312">
                <a:solidFill>
                  <a:srgbClr val="FFFFFF"/>
                </a:solidFill>
                <a:latin typeface="Verdana"/>
                <a:ea typeface="Verdana"/>
                <a:cs typeface="Verdana"/>
                <a:sym typeface="Verdana"/>
              </a:rPr>
              <a:t> 	 		Genesis 2:7 </a:t>
            </a:r>
            <a:endParaRPr sz="3312">
              <a:solidFill>
                <a:srgbClr val="FFFFFF"/>
              </a:solidFill>
              <a:latin typeface="Verdana"/>
              <a:ea typeface="Verdana"/>
              <a:cs typeface="Verdana"/>
              <a:sym typeface="Verdana"/>
            </a:endParaRPr>
          </a:p>
          <a:p>
            <a:pPr lvl="0" marL="0" indent="0" defTabSz="420623">
              <a:spcBef>
                <a:spcPts val="3300"/>
              </a:spcBef>
              <a:buSzTx/>
              <a:buNone/>
              <a:defRPr sz="1800">
                <a:solidFill>
                  <a:srgbClr val="000000"/>
                </a:solidFill>
              </a:defRPr>
            </a:pPr>
            <a:r>
              <a:rPr sz="3312">
                <a:solidFill>
                  <a:srgbClr val="FFFFFF"/>
                </a:solidFill>
                <a:latin typeface="Verdana"/>
                <a:ea typeface="Verdana"/>
                <a:cs typeface="Verdana"/>
                <a:sym typeface="Verdana"/>
              </a:rPr>
              <a:t> 	 		Ecclesiastes 12:7 / Job 4:19 </a:t>
            </a:r>
            <a:endParaRPr sz="3312">
              <a:solidFill>
                <a:srgbClr val="FFFFFF"/>
              </a:solidFill>
              <a:latin typeface="Verdana"/>
              <a:ea typeface="Verdana"/>
              <a:cs typeface="Verdana"/>
              <a:sym typeface="Verdana"/>
            </a:endParaRPr>
          </a:p>
          <a:p>
            <a:pPr lvl="0" marL="0" indent="0" defTabSz="420623">
              <a:spcBef>
                <a:spcPts val="3300"/>
              </a:spcBef>
              <a:buSzTx/>
              <a:buNone/>
              <a:defRPr sz="1800">
                <a:solidFill>
                  <a:srgbClr val="000000"/>
                </a:solidFill>
              </a:defRPr>
            </a:pPr>
            <a:r>
              <a:rPr sz="3312">
                <a:solidFill>
                  <a:srgbClr val="FFFFFF"/>
                </a:solidFill>
                <a:latin typeface="Verdana"/>
                <a:ea typeface="Verdana"/>
                <a:cs typeface="Verdana"/>
                <a:sym typeface="Verdana"/>
              </a:rPr>
              <a:t> 			James 2:26</a:t>
            </a:r>
            <a:br>
              <a:rPr sz="3312">
                <a:solidFill>
                  <a:srgbClr val="FFFFFF"/>
                </a:solidFill>
                <a:latin typeface="Verdana"/>
                <a:ea typeface="Verdana"/>
                <a:cs typeface="Verdana"/>
                <a:sym typeface="Verdana"/>
              </a:rPr>
            </a:br>
            <a:r>
              <a:rPr sz="3312">
                <a:solidFill>
                  <a:srgbClr val="FFFFFF"/>
                </a:solidFill>
                <a:latin typeface="Verdana"/>
                <a:ea typeface="Verdana"/>
                <a:cs typeface="Verdana"/>
                <a:sym typeface="Verdana"/>
              </a:rPr>
              <a:t> 			</a:t>
            </a:r>
            <a:br>
              <a:rPr sz="3312">
                <a:solidFill>
                  <a:srgbClr val="FFFFFF"/>
                </a:solidFill>
                <a:latin typeface="Verdana"/>
                <a:ea typeface="Verdana"/>
                <a:cs typeface="Verdana"/>
                <a:sym typeface="Verdana"/>
              </a:rPr>
            </a:br>
            <a:r>
              <a:rPr sz="3312">
                <a:solidFill>
                  <a:srgbClr val="FFFFFF"/>
                </a:solidFill>
                <a:latin typeface="Verdana"/>
                <a:ea typeface="Verdana"/>
                <a:cs typeface="Verdana"/>
                <a:sym typeface="Verdana"/>
              </a:rPr>
              <a:t> 			1 Corinthians 6:19</a:t>
            </a:r>
            <a:br>
              <a:rPr sz="3312">
                <a:solidFill>
                  <a:srgbClr val="FFFFFF"/>
                </a:solidFill>
                <a:latin typeface="Verdana"/>
                <a:ea typeface="Verdana"/>
                <a:cs typeface="Verdana"/>
                <a:sym typeface="Verdana"/>
              </a:rPr>
            </a:br>
            <a:br>
              <a:rPr sz="3312">
                <a:solidFill>
                  <a:srgbClr val="FFFFFF"/>
                </a:solidFill>
                <a:latin typeface="Verdana"/>
                <a:ea typeface="Verdana"/>
                <a:cs typeface="Verdana"/>
                <a:sym typeface="Verdana"/>
              </a:rPr>
            </a:br>
            <a:r>
              <a:rPr sz="3312">
                <a:solidFill>
                  <a:srgbClr val="FFFFFF"/>
                </a:solidFill>
                <a:latin typeface="Verdana"/>
                <a:ea typeface="Verdana"/>
                <a:cs typeface="Verdana"/>
                <a:sym typeface="Verdana"/>
              </a:rPr>
              <a:t> 			1 Thessalonians 5:23 	</a:t>
            </a:r>
            <a:br>
              <a:rPr sz="3312">
                <a:solidFill>
                  <a:srgbClr val="FFFFFF"/>
                </a:solidFill>
                <a:latin typeface="Verdana"/>
                <a:ea typeface="Verdana"/>
                <a:cs typeface="Verdana"/>
                <a:sym typeface="Verdana"/>
              </a:rPr>
            </a:br>
            <a:r>
              <a:rPr sz="3312">
                <a:solidFill>
                  <a:srgbClr val="FFFFFF"/>
                </a:solidFill>
                <a:latin typeface="Verdana"/>
                <a:ea typeface="Verdana"/>
                <a:cs typeface="Verdana"/>
                <a:sym typeface="Verdana"/>
              </a:rPr>
              <a:t> </a:t>
            </a:r>
            <a:br>
              <a:rPr sz="3312">
                <a:solidFill>
                  <a:srgbClr val="FFFFFF"/>
                </a:solidFill>
                <a:latin typeface="Verdana"/>
                <a:ea typeface="Verdana"/>
                <a:cs typeface="Verdana"/>
                <a:sym typeface="Verdana"/>
              </a:rPr>
            </a:br>
            <a:r>
              <a:rPr sz="3312">
                <a:solidFill>
                  <a:srgbClr val="FFFFFF"/>
                </a:solidFill>
                <a:latin typeface="Verdana"/>
                <a:ea typeface="Verdana"/>
                <a:cs typeface="Verdana"/>
                <a:sym typeface="Verdana"/>
              </a:rPr>
              <a:t> 			Hebrews 4:12</a:t>
            </a:r>
            <a:endParaRPr sz="3312">
              <a:solidFill>
                <a:srgbClr val="FFFFFF"/>
              </a:solidFill>
              <a:latin typeface="Verdana"/>
              <a:ea typeface="Verdana"/>
              <a:cs typeface="Verdana"/>
              <a:sym typeface="Verdana"/>
            </a:endParaRPr>
          </a:p>
          <a:p>
            <a:pPr lvl="0" marL="0" indent="0" defTabSz="420623">
              <a:spcBef>
                <a:spcPts val="3300"/>
              </a:spcBef>
              <a:buSzTx/>
              <a:buNone/>
              <a:defRPr sz="1800">
                <a:solidFill>
                  <a:srgbClr val="000000"/>
                </a:solidFill>
              </a:defRPr>
            </a:pPr>
            <a:r>
              <a:rPr sz="3312">
                <a:solidFill>
                  <a:srgbClr val="FFFFFF"/>
                </a:solidFill>
                <a:latin typeface="Verdana"/>
                <a:ea typeface="Verdana"/>
                <a:cs typeface="Verdana"/>
                <a:sym typeface="Verdana"/>
              </a:rPr>
              <a:t> 			Matthew 22:37  	</a:t>
            </a:r>
            <a:endParaRPr sz="3312">
              <a:solidFill>
                <a:srgbClr val="FFFFFF"/>
              </a:solidFill>
              <a:latin typeface="Verdana"/>
              <a:ea typeface="Verdana"/>
              <a:cs typeface="Verdana"/>
              <a:sym typeface="Verdana"/>
            </a:endParaRP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solidFill>
                  <a:srgbClr val="000000"/>
                </a:solidFill>
              </a:defRPr>
            </a:pPr>
            <a:r>
              <a:rPr sz="7200">
                <a:solidFill>
                  <a:srgbClr val="FFFFFF"/>
                </a:solidFill>
                <a:latin typeface="Verdana"/>
                <a:ea typeface="Verdana"/>
                <a:cs typeface="Verdana"/>
                <a:sym typeface="Verdana"/>
              </a:rPr>
              <a:t>Who is Man?</a:t>
            </a:r>
            <a:endParaRPr sz="7200">
              <a:solidFill>
                <a:srgbClr val="FFFFFF"/>
              </a:solidFill>
              <a:latin typeface="Verdana"/>
              <a:ea typeface="Verdana"/>
              <a:cs typeface="Verdana"/>
              <a:sym typeface="Verdana"/>
            </a:endParaRPr>
          </a:p>
          <a:p>
            <a:pPr lvl="0">
              <a:defRPr sz="1800">
                <a:solidFill>
                  <a:srgbClr val="000000"/>
                </a:solidFill>
              </a:defRPr>
            </a:pPr>
            <a:r>
              <a:rPr sz="3600">
                <a:solidFill>
                  <a:srgbClr val="FFFFFF"/>
                </a:solidFill>
                <a:latin typeface="Verdana"/>
                <a:ea typeface="Verdana"/>
                <a:cs typeface="Verdana"/>
                <a:sym typeface="Verdana"/>
              </a:rPr>
              <a:t>Nature of Man </a:t>
            </a:r>
          </a:p>
        </p:txBody>
      </p:sp>
      <p:sp>
        <p:nvSpPr>
          <p:cNvPr id="46" name="Shape 46"/>
          <p:cNvSpPr/>
          <p:nvPr>
            <p:ph type="body" idx="1"/>
          </p:nvPr>
        </p:nvSpPr>
        <p:spPr>
          <a:xfrm>
            <a:off x="1257300" y="2768600"/>
            <a:ext cx="10464800" cy="5740400"/>
          </a:xfrm>
          <a:prstGeom prst="rect">
            <a:avLst/>
          </a:prstGeom>
        </p:spPr>
        <p:txBody>
          <a:bodyPr anchor="t"/>
          <a:lstStyle/>
          <a:p>
            <a:pPr lvl="0" marL="0" indent="0" algn="just">
              <a:buSzTx/>
              <a:buNone/>
              <a:defRPr sz="1800">
                <a:solidFill>
                  <a:srgbClr val="000000"/>
                </a:solidFill>
              </a:defRPr>
            </a:pPr>
            <a:r>
              <a:rPr sz="3600">
                <a:solidFill>
                  <a:srgbClr val="FFFFFF"/>
                </a:solidFill>
                <a:latin typeface="Verdana"/>
                <a:ea typeface="Verdana"/>
                <a:cs typeface="Verdana"/>
                <a:sym typeface="Verdana"/>
              </a:rPr>
              <a:t> 			“Through sin the divine likeness was marred, and well-nigh obliterated. Man’s physical powers were weakened, his mental capacity was lessened, his spiritual vision dimmed. He had become subject to death” </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 			 	(Education, pg. 15-16)  		</a:t>
            </a:r>
            <a:br>
              <a:rPr sz="3600">
                <a:solidFill>
                  <a:srgbClr val="FFFFFF"/>
                </a:solidFill>
                <a:latin typeface="Verdana"/>
                <a:ea typeface="Verdana"/>
                <a:cs typeface="Verdana"/>
                <a:sym typeface="Verdana"/>
              </a:rPr>
            </a:br>
            <a:endParaRPr sz="3600">
              <a:solidFill>
                <a:srgbClr val="FFFFFF"/>
              </a:solidFill>
              <a:latin typeface="Verdana"/>
              <a:ea typeface="Verdana"/>
              <a:cs typeface="Verdana"/>
              <a:sym typeface="Verdana"/>
            </a:endParaRP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lvl="0">
              <a:defRPr sz="1800">
                <a:solidFill>
                  <a:srgbClr val="000000"/>
                </a:solidFill>
              </a:defRPr>
            </a:pPr>
            <a:r>
              <a:rPr sz="7200">
                <a:solidFill>
                  <a:srgbClr val="FFFFFF"/>
                </a:solidFill>
                <a:latin typeface="Verdana"/>
                <a:ea typeface="Verdana"/>
                <a:cs typeface="Verdana"/>
                <a:sym typeface="Verdana"/>
              </a:rPr>
              <a:t>Who is Man?</a:t>
            </a:r>
            <a:br>
              <a:rPr sz="3600">
                <a:solidFill>
                  <a:srgbClr val="FFFFFF"/>
                </a:solidFill>
                <a:latin typeface="Verdana"/>
                <a:ea typeface="Verdana"/>
                <a:cs typeface="Verdana"/>
                <a:sym typeface="Verdana"/>
              </a:rPr>
            </a:br>
            <a:r>
              <a:rPr sz="3600">
                <a:solidFill>
                  <a:srgbClr val="FFFFFF"/>
                </a:solidFill>
                <a:latin typeface="Verdana"/>
                <a:ea typeface="Verdana"/>
                <a:cs typeface="Verdana"/>
                <a:sym typeface="Verdana"/>
              </a:rPr>
              <a:t>Nature of Man</a:t>
            </a:r>
          </a:p>
        </p:txBody>
      </p:sp>
      <p:sp>
        <p:nvSpPr>
          <p:cNvPr id="49" name="Shape 49"/>
          <p:cNvSpPr/>
          <p:nvPr>
            <p:ph type="body" idx="1"/>
          </p:nvPr>
        </p:nvSpPr>
        <p:spPr>
          <a:prstGeom prst="rect">
            <a:avLst/>
          </a:prstGeom>
        </p:spPr>
        <p:txBody>
          <a:bodyPr anchor="t"/>
          <a:lstStyle>
            <a:lvl1pPr marL="0" indent="0" algn="just">
              <a:buSzTx/>
              <a:buNone/>
              <a:defRPr>
                <a:latin typeface="Verdana"/>
                <a:ea typeface="Verdana"/>
                <a:cs typeface="Verdana"/>
                <a:sym typeface="Verdana"/>
              </a:defRPr>
            </a:lvl1pPr>
          </a:lstStyle>
          <a:p>
            <a:pPr lvl="0">
              <a:defRPr sz="1800">
                <a:solidFill>
                  <a:srgbClr val="000000"/>
                </a:solidFill>
              </a:defRPr>
            </a:pPr>
            <a:r>
              <a:rPr sz="3600">
                <a:solidFill>
                  <a:srgbClr val="FFFFFF"/>
                </a:solidFill>
              </a:rPr>
              <a:t> 			“To restore in man the image of his Maker, to bring him back to the perfection which he was created, to promote the development of body, mind, and soul, that the divine purpose in his creation might be realized — this was to be the work of redemption. This is the object of education, the great object of life”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Untitled.png"/>
          <p:cNvPicPr/>
          <p:nvPr/>
        </p:nvPicPr>
        <p:blipFill>
          <a:blip r:embed="rId2">
            <a:extLst/>
          </a:blip>
          <a:srcRect l="0" t="0" r="2736" b="4812"/>
          <a:stretch>
            <a:fillRect/>
          </a:stretch>
        </p:blipFill>
        <p:spPr>
          <a:xfrm>
            <a:off x="108279" y="505478"/>
            <a:ext cx="12438326" cy="8606891"/>
          </a:xfrm>
          <a:prstGeom prst="rect">
            <a:avLst/>
          </a:prstGeom>
          <a:ln w="889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Nature of Man</a:t>
            </a:r>
          </a:p>
        </p:txBody>
      </p:sp>
      <p:graphicFrame>
        <p:nvGraphicFramePr>
          <p:cNvPr id="54" name="Table 54"/>
          <p:cNvGraphicFramePr/>
          <p:nvPr/>
        </p:nvGraphicFramePr>
        <p:xfrm>
          <a:off x="1460500" y="2946400"/>
          <a:ext cx="10292821" cy="617253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26706"/>
                <a:gridCol w="3426706"/>
                <a:gridCol w="3426706"/>
              </a:tblGrid>
              <a:tr h="2053276">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Physical  </a:t>
                      </a:r>
                    </a:p>
                  </a:txBody>
                  <a:tcPr marL="50800" marR="50800" marT="50800" marB="50800" anchor="ctr" anchorCtr="0" horzOverflow="overflow"/>
                </a:tc>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Body </a:t>
                      </a:r>
                    </a:p>
                  </a:txBody>
                  <a:tcPr marL="50800" marR="50800" marT="50800" marB="50800" anchor="ctr" anchorCtr="0" horzOverflow="overflow"/>
                </a:tc>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Health System </a:t>
                      </a:r>
                    </a:p>
                  </a:txBody>
                  <a:tcPr marL="50800" marR="50800" marT="50800" marB="50800" anchor="ctr" anchorCtr="0" horzOverflow="overflow"/>
                </a:tc>
              </a:tr>
              <a:tr h="2053276">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Mental </a:t>
                      </a:r>
                    </a:p>
                  </a:txBody>
                  <a:tcPr marL="50800" marR="50800" marT="50800" marB="50800" anchor="ctr" anchorCtr="0" horzOverflow="overflow"/>
                </a:tc>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Mind </a:t>
                      </a:r>
                    </a:p>
                  </a:txBody>
                  <a:tcPr marL="50800" marR="50800" marT="50800" marB="50800" anchor="ctr" anchorCtr="0" horzOverflow="overflow"/>
                </a:tc>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Education System</a:t>
                      </a:r>
                    </a:p>
                  </a:txBody>
                  <a:tcPr marL="50800" marR="50800" marT="50800" marB="50800" anchor="ctr" anchorCtr="0" horzOverflow="overflow"/>
                </a:tc>
              </a:tr>
              <a:tr h="2053276">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Spiritual </a:t>
                      </a:r>
                    </a:p>
                  </a:txBody>
                  <a:tcPr marL="50800" marR="50800" marT="50800" marB="50800" anchor="ctr" anchorCtr="0" horzOverflow="overflow"/>
                </a:tc>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Spirit </a:t>
                      </a:r>
                    </a:p>
                  </a:txBody>
                  <a:tcPr marL="50800" marR="50800" marT="50800" marB="50800" anchor="ctr" anchorCtr="0" horzOverflow="overflow"/>
                </a:tc>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Local Churches</a:t>
                      </a:r>
                    </a:p>
                  </a:txBody>
                  <a:tcPr marL="50800" marR="50800" marT="50800" marB="50800" anchor="ctr" anchorCtr="0" horzOverflow="overflow"/>
                </a:tc>
              </a:tr>
            </a:tbl>
          </a:graphicData>
        </a:graphic>
      </p:graphicFrame>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lvl1pPr>
              <a:defRPr>
                <a:latin typeface="Verdana"/>
                <a:ea typeface="Verdana"/>
                <a:cs typeface="Verdana"/>
                <a:sym typeface="Verdana"/>
              </a:defRPr>
            </a:lvl1pPr>
          </a:lstStyle>
          <a:p>
            <a:pPr lvl="0">
              <a:defRPr sz="1800">
                <a:solidFill>
                  <a:srgbClr val="000000"/>
                </a:solidFill>
              </a:defRPr>
            </a:pPr>
            <a:r>
              <a:rPr sz="7200">
                <a:solidFill>
                  <a:srgbClr val="FFFFFF"/>
                </a:solidFill>
              </a:rPr>
              <a:t>Nature of Man</a:t>
            </a:r>
          </a:p>
        </p:txBody>
      </p:sp>
      <p:graphicFrame>
        <p:nvGraphicFramePr>
          <p:cNvPr id="57" name="Table 57"/>
          <p:cNvGraphicFramePr/>
          <p:nvPr/>
        </p:nvGraphicFramePr>
        <p:xfrm>
          <a:off x="6957969" y="2914484"/>
          <a:ext cx="5111221" cy="617253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098520"/>
              </a:tblGrid>
              <a:tr h="2053276">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Health System </a:t>
                      </a:r>
                    </a:p>
                  </a:txBody>
                  <a:tcPr marL="50800" marR="50800" marT="50800" marB="50800" anchor="ctr" anchorCtr="0" horzOverflow="overflow"/>
                </a:tc>
              </a:tr>
              <a:tr h="2053276">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Education System</a:t>
                      </a:r>
                    </a:p>
                  </a:txBody>
                  <a:tcPr marL="50800" marR="50800" marT="50800" marB="50800" anchor="ctr" anchorCtr="0" horzOverflow="overflow"/>
                </a:tc>
              </a:tr>
              <a:tr h="2053276">
                <a:tc>
                  <a:txBody>
                    <a:bodyPr/>
                    <a:lstStyle/>
                    <a:p>
                      <a:pPr lvl="0" defTabSz="914400">
                        <a:tabLst>
                          <a:tab pos="1295400" algn="l"/>
                        </a:tabLst>
                        <a:defRPr>
                          <a:solidFill>
                            <a:srgbClr val="000000"/>
                          </a:solidFill>
                        </a:defRPr>
                      </a:pPr>
                      <a:r>
                        <a:rPr sz="4000">
                          <a:solidFill>
                            <a:srgbClr val="FFFFFF"/>
                          </a:solidFill>
                          <a:effectLst>
                            <a:outerShdw sx="100000" sy="100000" kx="0" ky="0" algn="b" rotWithShape="0" blurRad="63500" dist="3302" dir="5400000">
                              <a:srgbClr val="000000">
                                <a:alpha val="40000"/>
                              </a:srgbClr>
                            </a:outerShdw>
                          </a:effectLst>
                          <a:latin typeface="Verdana"/>
                          <a:ea typeface="Verdana"/>
                          <a:cs typeface="Verdana"/>
                          <a:sym typeface="Verdana"/>
                        </a:rPr>
                        <a:t>Local Churches</a:t>
                      </a:r>
                    </a:p>
                  </a:txBody>
                  <a:tcPr marL="50800" marR="50800" marT="50800" marB="50800" anchor="ctr" anchorCtr="0" horzOverflow="overflow"/>
                </a:tc>
              </a:tr>
            </a:tbl>
          </a:graphicData>
        </a:graphic>
      </p:graphicFrame>
      <p:pic>
        <p:nvPicPr>
          <p:cNvPr id="58" name=""/>
          <p:cNvPicPr/>
          <p:nvPr/>
        </p:nvPicPr>
        <p:blipFill>
          <a:blip r:embed="rId2">
            <a:extLst/>
          </a:blip>
          <a:stretch>
            <a:fillRect/>
          </a:stretch>
        </p:blipFill>
        <p:spPr>
          <a:xfrm>
            <a:off x="5386801" y="5169051"/>
            <a:ext cx="1115728" cy="405070"/>
          </a:xfrm>
          <a:prstGeom prst="rect">
            <a:avLst/>
          </a:prstGeom>
        </p:spPr>
      </p:pic>
      <p:sp>
        <p:nvSpPr>
          <p:cNvPr id="60" name="Shape 60"/>
          <p:cNvSpPr/>
          <p:nvPr/>
        </p:nvSpPr>
        <p:spPr>
          <a:xfrm>
            <a:off x="378082" y="4620968"/>
            <a:ext cx="480846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atin typeface="Verdana"/>
                <a:ea typeface="Verdana"/>
                <a:cs typeface="Verdana"/>
                <a:sym typeface="Verdana"/>
              </a:defRPr>
            </a:lvl1pPr>
          </a:lstStyle>
          <a:p>
            <a:pPr lvl="0">
              <a:defRPr sz="1800">
                <a:solidFill>
                  <a:srgbClr val="000000"/>
                </a:solidFill>
              </a:defRPr>
            </a:pPr>
            <a:r>
              <a:rPr sz="7000">
                <a:solidFill>
                  <a:srgbClr val="FFFFFF"/>
                </a:solidFill>
              </a:rPr>
              <a:t>Adventism</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